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54"/>
  </p:notesMasterIdLst>
  <p:sldIdLst>
    <p:sldId id="257" r:id="rId3"/>
    <p:sldId id="258" r:id="rId4"/>
    <p:sldId id="259" r:id="rId5"/>
    <p:sldId id="260" r:id="rId6"/>
    <p:sldId id="261" r:id="rId7"/>
    <p:sldId id="309" r:id="rId8"/>
    <p:sldId id="262" r:id="rId9"/>
    <p:sldId id="308" r:id="rId10"/>
    <p:sldId id="311" r:id="rId11"/>
    <p:sldId id="321" r:id="rId12"/>
    <p:sldId id="323" r:id="rId13"/>
    <p:sldId id="322" r:id="rId14"/>
    <p:sldId id="324" r:id="rId15"/>
    <p:sldId id="264" r:id="rId16"/>
    <p:sldId id="313" r:id="rId17"/>
    <p:sldId id="314" r:id="rId18"/>
    <p:sldId id="318" r:id="rId19"/>
    <p:sldId id="319" r:id="rId20"/>
    <p:sldId id="315" r:id="rId21"/>
    <p:sldId id="320" r:id="rId22"/>
    <p:sldId id="326" r:id="rId23"/>
    <p:sldId id="280" r:id="rId24"/>
    <p:sldId id="281" r:id="rId25"/>
    <p:sldId id="303" r:id="rId26"/>
    <p:sldId id="304" r:id="rId27"/>
    <p:sldId id="282" r:id="rId28"/>
    <p:sldId id="284" r:id="rId29"/>
    <p:sldId id="305" r:id="rId30"/>
    <p:sldId id="306" r:id="rId31"/>
    <p:sldId id="331" r:id="rId32"/>
    <p:sldId id="332" r:id="rId33"/>
    <p:sldId id="334" r:id="rId34"/>
    <p:sldId id="335" r:id="rId35"/>
    <p:sldId id="333" r:id="rId36"/>
    <p:sldId id="337" r:id="rId37"/>
    <p:sldId id="307" r:id="rId38"/>
    <p:sldId id="327" r:id="rId39"/>
    <p:sldId id="328" r:id="rId40"/>
    <p:sldId id="329" r:id="rId41"/>
    <p:sldId id="330" r:id="rId42"/>
    <p:sldId id="336" r:id="rId43"/>
    <p:sldId id="300" r:id="rId44"/>
    <p:sldId id="325" r:id="rId45"/>
    <p:sldId id="301" r:id="rId46"/>
    <p:sldId id="302" r:id="rId47"/>
    <p:sldId id="338" r:id="rId48"/>
    <p:sldId id="339" r:id="rId49"/>
    <p:sldId id="340" r:id="rId50"/>
    <p:sldId id="341" r:id="rId51"/>
    <p:sldId id="342" r:id="rId52"/>
    <p:sldId id="343"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9EBBF1-31F5-4AD4-A9AA-CC11F19AFAD7}">
  <a:tblStyle styleId="{499EBBF1-31F5-4AD4-A9AA-CC11F19AFA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horzBarState="maximized">
    <p:restoredLeft sz="10566"/>
    <p:restoredTop sz="85095"/>
  </p:normalViewPr>
  <p:slideViewPr>
    <p:cSldViewPr snapToGrid="0">
      <p:cViewPr varScale="1">
        <p:scale>
          <a:sx n="93" d="100"/>
          <a:sy n="93" d="100"/>
        </p:scale>
        <p:origin x="200" y="1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we generalize this is more like if you if you're familiar with a mix model, you know, the coefficients beta in our house we treated as fix effects. So the beta is is indeed is is is is just fixed the beta ****can also be random****. So what you have in the beta can be both fixed on the random then this recorded mixed model. So gentlemen media mix model will be a generalization from the linear model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92745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7592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1069372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114070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212389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1129489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2135106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287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167466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3f078ca41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3f078ca4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d6358e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d6358e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endParaRPr dirty="0"/>
          </a:p>
        </p:txBody>
      </p:sp>
    </p:spTree>
    <p:extLst>
      <p:ext uri="{BB962C8B-B14F-4D97-AF65-F5344CB8AC3E}">
        <p14:creationId xmlns:p14="http://schemas.microsoft.com/office/powerpoint/2010/main" val="1210374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ddf5c06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ddf5c06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93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3f078ca4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3f078ca4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3f078ca4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3f078ca4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3f078ca4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3f078ca4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001961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3f078ca4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3f078ca4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605232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4ddf5c06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4ddf5c06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265479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38461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ddf5c06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ddf5c06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946623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258618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731931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274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529648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41333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133439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ddf5c06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ddf5c06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2122254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ddf5c06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ddf5c06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365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2760c07b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2760c07b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rgbClr val="1A1A1A"/>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774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53cb9a27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53cb9a27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3f078ca41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3f078ca41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0193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310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34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005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5488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46b49dd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46b49dd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144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27ddd31e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27ddd31e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ddf5c06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ddf5c06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07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760c07b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2760c07b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760c07b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2760c07b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3209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4ddf5c065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4ddf5c065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513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62" name="Google Shape;6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 name="Google Shape;6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
        <p:cNvGrpSpPr/>
        <p:nvPr/>
      </p:nvGrpSpPr>
      <p:grpSpPr>
        <a:xfrm>
          <a:off x="0" y="0"/>
          <a:ext cx="0" cy="0"/>
          <a:chOff x="0" y="0"/>
          <a:chExt cx="0" cy="0"/>
        </a:xfrm>
      </p:grpSpPr>
      <p:sp>
        <p:nvSpPr>
          <p:cNvPr id="65" name="Google Shape;65;p15"/>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5"/>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ctrTitle"/>
          </p:nvPr>
        </p:nvSpPr>
        <p:spPr>
          <a:xfrm>
            <a:off x="3096250" y="1627200"/>
            <a:ext cx="2951400" cy="158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68" name="Google Shape;68;p15"/>
          <p:cNvSpPr txBox="1">
            <a:spLocks noGrp="1"/>
          </p:cNvSpPr>
          <p:nvPr>
            <p:ph type="subTitle" idx="1"/>
          </p:nvPr>
        </p:nvSpPr>
        <p:spPr>
          <a:xfrm>
            <a:off x="3096363" y="3266930"/>
            <a:ext cx="2951400" cy="701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69" name="Google Shape;69;p1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2" name="Google Shape;72;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3" name="Google Shape;73;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1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77" name="Google Shape;77;p1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18"/>
          <p:cNvSpPr txBox="1">
            <a:spLocks noGrp="1"/>
          </p:cNvSpPr>
          <p:nvPr>
            <p:ph type="body" idx="1"/>
          </p:nvPr>
        </p:nvSpPr>
        <p:spPr>
          <a:xfrm>
            <a:off x="311700" y="1391378"/>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1" name="Google Shape;81;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84" name="Google Shape;84;p1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2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7" name="Google Shape;87;p2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8" name="Google Shape;88;p20"/>
          <p:cNvSpPr txBox="1">
            <a:spLocks noGrp="1"/>
          </p:cNvSpPr>
          <p:nvPr>
            <p:ph type="title"/>
          </p:nvPr>
        </p:nvSpPr>
        <p:spPr>
          <a:xfrm>
            <a:off x="265500" y="1107950"/>
            <a:ext cx="4045200" cy="1683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9" name="Google Shape;89;p20"/>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2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91" name="Google Shape;91;p2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21"/>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4" name="Google Shape;94;p2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22"/>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2"/>
          <p:cNvSpPr txBox="1">
            <a:spLocks noGrp="1"/>
          </p:cNvSpPr>
          <p:nvPr>
            <p:ph type="title" hasCustomPrompt="1"/>
          </p:nvPr>
        </p:nvSpPr>
        <p:spPr>
          <a:xfrm>
            <a:off x="311700" y="1233100"/>
            <a:ext cx="8520600" cy="161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98" name="Google Shape;98;p22"/>
          <p:cNvSpPr txBox="1">
            <a:spLocks noGrp="1"/>
          </p:cNvSpPr>
          <p:nvPr>
            <p:ph type="body" idx="1"/>
          </p:nvPr>
        </p:nvSpPr>
        <p:spPr>
          <a:xfrm>
            <a:off x="311700" y="291945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9" name="Google Shape;99;p2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endParaRPr/>
          </a:p>
        </p:txBody>
      </p:sp>
      <p:sp>
        <p:nvSpPr>
          <p:cNvPr id="57" name="Google Shape;5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58" name="Google Shape;58;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owardsdatascience.com/support-vector-machines-svm-c9ef2281558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towardsdatascience.com/support-vector-machines-svm-c9ef22815589"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support-vector-machines-svm-c9ef22815589" TargetMode="External"/><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towardsdatascience.com/support-vector-machines-svm-c9ef22815589"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understanding-support-vector-machine-part-2-kernel-trick-mercers-theorem-e1e6848c6c4d" TargetMode="External"/><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support-vector-machines-svm-c9ef22815589" TargetMode="External"/><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owardsdatascience.com/support-vector-machines-svm-c9ef2281558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archive.ics.uci.edu/ml/datasets/Breast+Cancer+Wisconsin+(Diagnostic)"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en.wikipedia.org/wiki/Cross-validation_(statistics)" TargetMode="External"/><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ladimir_N._Vapnik" TargetMode="External"/><Relationship Id="rId4" Type="http://schemas.openxmlformats.org/officeDocument/2006/relationships/hyperlink" Target="https://en.wikipedia.org/wiki/Alexey_Chervonenkis" TargetMode="External"/><Relationship Id="rId5" Type="http://schemas.openxmlformats.org/officeDocument/2006/relationships/hyperlink" Target="https://en.wikipedia.org/wiki/Kernel_trick" TargetMode="External"/><Relationship Id="rId6" Type="http://schemas.openxmlformats.org/officeDocument/2006/relationships/hyperlink" Target="https://en.wikipedia.org/wiki/Wikipedia:Manual_of_Style/Words_to_watch#Unsupported_attributions" TargetMode="External"/><Relationship Id="rId7" Type="http://schemas.openxmlformats.org/officeDocument/2006/relationships/hyperlink" Target="https://en.wikipedia.org/wiki/Corinna_Cortes" TargetMode="External"/><Relationship Id="rId8" Type="http://schemas.openxmlformats.org/officeDocument/2006/relationships/hyperlink" Target="https://en.wikipedia.org/wiki/Support-vector_machine"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towardsdatascience.com/support-vector-machines-svm-c9ef22815589"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towardsdatascience.com/support-vector-machines-svm-c9ef22815589"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Support-vector_machine" TargetMode="External"/><Relationship Id="rId4" Type="http://schemas.openxmlformats.org/officeDocument/2006/relationships/hyperlink" Target="https://towardsdatascience.com/support-vector-machines-svm-c9ef22815589" TargetMode="External"/><Relationship Id="rId5" Type="http://schemas.openxmlformats.org/officeDocument/2006/relationships/hyperlink" Target="https://archive.ics.uci.edu/ml/datasets/Breast+Cancer+Wisconsin+(Diagnostic)" TargetMode="External"/><Relationship Id="rId6" Type="http://schemas.openxmlformats.org/officeDocument/2006/relationships/hyperlink" Target="http://www.sthda.com/english/articles/36-classification-methods-essentials/144-svm-model-support-vector-machine-essentials/" TargetMode="External"/><Relationship Id="rId7" Type="http://schemas.openxmlformats.org/officeDocument/2006/relationships/hyperlink" Target="https://rpubs.com/skydome20/R-Note14-SVM-SVR" TargetMode="External"/><Relationship Id="rId8" Type="http://schemas.openxmlformats.org/officeDocument/2006/relationships/hyperlink" Target="https://towardsdatascience.com/breast-cancer-classification-using-support-vector-machine-svm-a510907d4878" TargetMode="External"/><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Russian_language" TargetMode="External"/><Relationship Id="rId4" Type="http://schemas.openxmlformats.org/officeDocument/2006/relationships/hyperlink" Target="https://en.wikipedia.org/wiki/Vapnik%E2%80%93Chervonenkis_theory" TargetMode="External"/><Relationship Id="rId5" Type="http://schemas.openxmlformats.org/officeDocument/2006/relationships/hyperlink" Target="https://en.wikipedia.org/wiki/Statistical_learning" TargetMode="External"/><Relationship Id="rId6" Type="http://schemas.openxmlformats.org/officeDocument/2006/relationships/hyperlink" Target="https://en.wikipedia.org/wiki/Support-vector_machine" TargetMode="External"/><Relationship Id="rId7"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tatistical_classification" TargetMode="External"/><Relationship Id="rId4" Type="http://schemas.openxmlformats.org/officeDocument/2006/relationships/hyperlink" Target="https://en.wikipedia.org/wiki/Machine_learning" TargetMode="External"/><Relationship Id="rId5" Type="http://schemas.openxmlformats.org/officeDocument/2006/relationships/hyperlink" Target="https://en.wikipedia.org/wiki/Linear_classifier" TargetMode="External"/><Relationship Id="rId6" Type="http://schemas.openxmlformats.org/officeDocument/2006/relationships/hyperlink" Target="https://en.wikipedia.org/wiki/Data_point" TargetMode="External"/><Relationship Id="rId7" Type="http://schemas.openxmlformats.org/officeDocument/2006/relationships/hyperlink" Target="https://en.wikipedia.org/wiki/Hyperplane" TargetMode="External"/><Relationship Id="rId8" Type="http://schemas.openxmlformats.org/officeDocument/2006/relationships/hyperlink" Target="https://en.wikipedia.org/wiki/Support-vector_machine"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Support-vector_machine"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E3D3D"/>
        </a:solidFill>
        <a:effectLst/>
      </p:bgPr>
    </p:bg>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latin typeface="Times New Roman" charset="0"/>
                <a:ea typeface="Times New Roman" charset="0"/>
                <a:cs typeface="Times New Roman" charset="0"/>
              </a:rPr>
              <a:t>SVM vs GLM</a:t>
            </a:r>
            <a:endParaRPr dirty="0">
              <a:latin typeface="Times New Roman" charset="0"/>
              <a:ea typeface="Times New Roman" charset="0"/>
              <a:cs typeface="Times New Roman" charset="0"/>
            </a:endParaRPr>
          </a:p>
        </p:txBody>
      </p:sp>
      <p:sp>
        <p:nvSpPr>
          <p:cNvPr id="112" name="Google Shape;112;p25"/>
          <p:cNvSpPr txBox="1"/>
          <p:nvPr/>
        </p:nvSpPr>
        <p:spPr>
          <a:xfrm>
            <a:off x="903150" y="3510375"/>
            <a:ext cx="7337700" cy="10560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latin typeface="Times New Roman" charset="0"/>
                <a:ea typeface="Times New Roman" charset="0"/>
                <a:cs typeface="Times New Roman" charset="0"/>
                <a:sym typeface="Lato"/>
              </a:rPr>
              <a:t>AMS </a:t>
            </a:r>
            <a:r>
              <a:rPr lang="en" sz="1800" dirty="0" smtClean="0">
                <a:latin typeface="Times New Roman" charset="0"/>
                <a:ea typeface="Times New Roman" charset="0"/>
                <a:cs typeface="Times New Roman" charset="0"/>
                <a:sym typeface="Lato"/>
              </a:rPr>
              <a:t>5</a:t>
            </a:r>
            <a:r>
              <a:rPr lang="en-US" sz="1800" dirty="0" smtClean="0">
                <a:latin typeface="Times New Roman" charset="0"/>
                <a:ea typeface="Times New Roman" charset="0"/>
                <a:cs typeface="Times New Roman" charset="0"/>
                <a:sym typeface="Lato"/>
              </a:rPr>
              <a:t>97</a:t>
            </a:r>
            <a:r>
              <a:rPr lang="en" sz="1800" dirty="0" smtClean="0">
                <a:latin typeface="Times New Roman" charset="0"/>
                <a:ea typeface="Times New Roman" charset="0"/>
                <a:cs typeface="Times New Roman" charset="0"/>
                <a:sym typeface="Lato"/>
              </a:rPr>
              <a:t> </a:t>
            </a:r>
            <a:r>
              <a:rPr lang="en-US" sz="1800" dirty="0" smtClean="0">
                <a:latin typeface="Times New Roman" charset="0"/>
                <a:ea typeface="Times New Roman" charset="0"/>
                <a:cs typeface="Times New Roman" charset="0"/>
                <a:sym typeface="Lato"/>
              </a:rPr>
              <a:t>FINAL PROJECT</a:t>
            </a:r>
            <a:endParaRPr sz="1800" dirty="0">
              <a:latin typeface="Times New Roman" charset="0"/>
              <a:ea typeface="Times New Roman" charset="0"/>
              <a:cs typeface="Times New Roman" charset="0"/>
              <a:sym typeface="Lato"/>
            </a:endParaRPr>
          </a:p>
          <a:p>
            <a:pPr marL="0" lvl="0" indent="0" algn="ctr" rtl="0">
              <a:spcBef>
                <a:spcPts val="0"/>
              </a:spcBef>
              <a:spcAft>
                <a:spcPts val="0"/>
              </a:spcAft>
              <a:buNone/>
            </a:pPr>
            <a:endParaRPr sz="1800" dirty="0">
              <a:latin typeface="Times New Roman" charset="0"/>
              <a:ea typeface="Times New Roman" charset="0"/>
              <a:cs typeface="Times New Roman" charset="0"/>
              <a:sym typeface="Lato"/>
            </a:endParaRPr>
          </a:p>
          <a:p>
            <a:pPr marL="0" lvl="0" indent="0" algn="ctr" rtl="0">
              <a:lnSpc>
                <a:spcPct val="115000"/>
              </a:lnSpc>
              <a:spcBef>
                <a:spcPts val="0"/>
              </a:spcBef>
              <a:spcAft>
                <a:spcPts val="0"/>
              </a:spcAft>
              <a:buNone/>
            </a:pPr>
            <a:r>
              <a:rPr lang="en" dirty="0" err="1">
                <a:highlight>
                  <a:srgbClr val="FFFFFF"/>
                </a:highlight>
                <a:latin typeface="Times New Roman" charset="0"/>
                <a:ea typeface="Times New Roman" charset="0"/>
                <a:cs typeface="Times New Roman" charset="0"/>
                <a:sym typeface="Lato"/>
              </a:rPr>
              <a:t>Weichuan</a:t>
            </a:r>
            <a:r>
              <a:rPr lang="en" dirty="0">
                <a:highlight>
                  <a:srgbClr val="FFFFFF"/>
                </a:highlight>
                <a:latin typeface="Times New Roman" charset="0"/>
                <a:ea typeface="Times New Roman" charset="0"/>
                <a:cs typeface="Times New Roman" charset="0"/>
                <a:sym typeface="Lato"/>
              </a:rPr>
              <a:t> </a:t>
            </a:r>
            <a:r>
              <a:rPr lang="en" dirty="0" smtClean="0">
                <a:highlight>
                  <a:srgbClr val="FFFFFF"/>
                </a:highlight>
                <a:latin typeface="Times New Roman" charset="0"/>
                <a:ea typeface="Times New Roman" charset="0"/>
                <a:cs typeface="Times New Roman" charset="0"/>
                <a:sym typeface="Lato"/>
              </a:rPr>
              <a:t>Deng</a:t>
            </a:r>
            <a:endParaRPr sz="1800" dirty="0">
              <a:latin typeface="Times New Roman" charset="0"/>
              <a:ea typeface="Times New Roman" charset="0"/>
              <a:cs typeface="Times New Roman" charset="0"/>
              <a:sym typeface="La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Hard margin SVM</a:t>
            </a:r>
          </a:p>
        </p:txBody>
      </p:sp>
      <p:sp>
        <p:nvSpPr>
          <p:cNvPr id="155" name="Google Shape;155;p32"/>
          <p:cNvSpPr txBox="1">
            <a:spLocks noGrp="1"/>
          </p:cNvSpPr>
          <p:nvPr>
            <p:ph type="body" idx="1"/>
          </p:nvPr>
        </p:nvSpPr>
        <p:spPr>
          <a:xfrm>
            <a:off x="-70945" y="1316099"/>
            <a:ext cx="8520600" cy="2751404"/>
          </a:xfrm>
          <a:prstGeom prst="rect">
            <a:avLst/>
          </a:prstGeom>
        </p:spPr>
        <p:txBody>
          <a:bodyPr spcFirstLastPara="1" wrap="square" lIns="91425" tIns="91425" rIns="91425" bIns="91425" anchor="t" anchorCtr="0">
            <a:noAutofit/>
          </a:bodyPr>
          <a:lstStyle/>
          <a:p>
            <a:pPr marL="914400" indent="0">
              <a:lnSpc>
                <a:spcPct val="150000"/>
              </a:lnSpc>
              <a:spcBef>
                <a:spcPts val="1600"/>
              </a:spcBef>
              <a:buNone/>
            </a:pPr>
            <a:r>
              <a:rPr lang="en-US" altLang="zh-CN" dirty="0" smtClean="0">
                <a:solidFill>
                  <a:schemeClr val="accent1"/>
                </a:solidFill>
                <a:latin typeface="Times New Roman" charset="0"/>
                <a:ea typeface="Times New Roman" charset="0"/>
                <a:cs typeface="Times New Roman" charset="0"/>
              </a:rPr>
              <a:t>Definition: Find </a:t>
            </a:r>
            <a:r>
              <a:rPr lang="en-US" altLang="zh-CN" dirty="0">
                <a:solidFill>
                  <a:schemeClr val="accent1"/>
                </a:solidFill>
                <a:latin typeface="Times New Roman" charset="0"/>
                <a:ea typeface="Times New Roman" charset="0"/>
                <a:cs typeface="Times New Roman" charset="0"/>
              </a:rPr>
              <a:t>a perfect </a:t>
            </a:r>
            <a:r>
              <a:rPr lang="en-US" altLang="zh-CN" dirty="0" smtClean="0">
                <a:solidFill>
                  <a:schemeClr val="accent1"/>
                </a:solidFill>
                <a:latin typeface="Times New Roman" charset="0"/>
                <a:ea typeface="Times New Roman" charset="0"/>
                <a:cs typeface="Times New Roman" charset="0"/>
              </a:rPr>
              <a:t>hyperplane which could separate every class perfectly.</a:t>
            </a:r>
          </a:p>
          <a:p>
            <a:pPr marL="914400" indent="0">
              <a:lnSpc>
                <a:spcPct val="150000"/>
              </a:lnSpc>
              <a:spcBef>
                <a:spcPts val="1600"/>
              </a:spcBef>
              <a:buNone/>
            </a:pPr>
            <a:r>
              <a:rPr lang="en-US" altLang="zh-CN" b="1" i="1" dirty="0" smtClean="0">
                <a:solidFill>
                  <a:schemeClr val="accent1"/>
                </a:solidFill>
                <a:latin typeface="Times New Roman" charset="0"/>
                <a:ea typeface="Times New Roman" charset="0"/>
                <a:cs typeface="Times New Roman" charset="0"/>
              </a:rPr>
              <a:t>if </a:t>
            </a:r>
            <a:r>
              <a:rPr lang="en-US" altLang="zh-CN" b="1" i="1" dirty="0">
                <a:solidFill>
                  <a:schemeClr val="accent1"/>
                </a:solidFill>
                <a:latin typeface="Times New Roman" charset="0"/>
                <a:ea typeface="Times New Roman" charset="0"/>
                <a:cs typeface="Times New Roman" charset="0"/>
              </a:rPr>
              <a:t>Yi(WT*Xi +b) ≥ 1:</a:t>
            </a:r>
            <a:endParaRPr lang="en-US" altLang="zh-CN" dirty="0">
              <a:solidFill>
                <a:schemeClr val="accent1"/>
              </a:solidFill>
              <a:latin typeface="Times New Roman" charset="0"/>
              <a:ea typeface="Times New Roman" charset="0"/>
              <a:cs typeface="Times New Roman" charset="0"/>
            </a:endParaRPr>
          </a:p>
          <a:p>
            <a:pPr marL="114300" indent="0">
              <a:buNone/>
            </a:pPr>
            <a:r>
              <a:rPr lang="en-US" altLang="zh-CN" b="1" i="1" dirty="0" smtClean="0">
                <a:solidFill>
                  <a:schemeClr val="accent1"/>
                </a:solidFill>
                <a:latin typeface="Times New Roman" charset="0"/>
                <a:ea typeface="Times New Roman" charset="0"/>
                <a:cs typeface="Times New Roman" charset="0"/>
              </a:rPr>
              <a:t>	then </a:t>
            </a:r>
            <a:r>
              <a:rPr lang="en-US" altLang="zh-CN" b="1" i="1" dirty="0">
                <a:solidFill>
                  <a:schemeClr val="accent1"/>
                </a:solidFill>
                <a:latin typeface="Times New Roman" charset="0"/>
                <a:ea typeface="Times New Roman" charset="0"/>
                <a:cs typeface="Times New Roman" charset="0"/>
              </a:rPr>
              <a:t>Xi is correctly classified</a:t>
            </a:r>
            <a:endParaRPr lang="en-US" altLang="zh-CN" dirty="0">
              <a:solidFill>
                <a:schemeClr val="accent1"/>
              </a:solidFill>
              <a:latin typeface="Times New Roman" charset="0"/>
              <a:ea typeface="Times New Roman" charset="0"/>
              <a:cs typeface="Times New Roman" charset="0"/>
            </a:endParaRPr>
          </a:p>
          <a:p>
            <a:pPr marL="114300" indent="0">
              <a:buNone/>
            </a:pPr>
            <a:r>
              <a:rPr lang="en-US" altLang="zh-CN" b="1" i="1" dirty="0" smtClean="0">
                <a:solidFill>
                  <a:schemeClr val="accent1"/>
                </a:solidFill>
                <a:latin typeface="Times New Roman" charset="0"/>
                <a:ea typeface="Times New Roman" charset="0"/>
                <a:cs typeface="Times New Roman" charset="0"/>
              </a:rPr>
              <a:t>	else</a:t>
            </a:r>
            <a:r>
              <a:rPr lang="en-US" altLang="zh-CN" b="1" i="1" dirty="0">
                <a:solidFill>
                  <a:schemeClr val="accent1"/>
                </a:solidFill>
                <a:latin typeface="Times New Roman" charset="0"/>
                <a:ea typeface="Times New Roman" charset="0"/>
                <a:cs typeface="Times New Roman" charset="0"/>
              </a:rPr>
              <a:t>:</a:t>
            </a:r>
            <a:endParaRPr lang="en-US" altLang="zh-CN" dirty="0">
              <a:solidFill>
                <a:schemeClr val="accent1"/>
              </a:solidFill>
              <a:latin typeface="Times New Roman" charset="0"/>
              <a:ea typeface="Times New Roman" charset="0"/>
              <a:cs typeface="Times New Roman" charset="0"/>
            </a:endParaRPr>
          </a:p>
          <a:p>
            <a:pPr marL="114300" indent="0">
              <a:buNone/>
            </a:pPr>
            <a:r>
              <a:rPr lang="en-US" altLang="zh-CN" b="1" i="1" dirty="0" smtClean="0">
                <a:solidFill>
                  <a:schemeClr val="accent1"/>
                </a:solidFill>
                <a:latin typeface="Times New Roman" charset="0"/>
                <a:ea typeface="Times New Roman" charset="0"/>
                <a:cs typeface="Times New Roman" charset="0"/>
              </a:rPr>
              <a:t>	Xi </a:t>
            </a:r>
            <a:r>
              <a:rPr lang="en-US" altLang="zh-CN" b="1" i="1" dirty="0">
                <a:solidFill>
                  <a:schemeClr val="accent1"/>
                </a:solidFill>
                <a:latin typeface="Times New Roman" charset="0"/>
                <a:ea typeface="Times New Roman" charset="0"/>
                <a:cs typeface="Times New Roman" charset="0"/>
              </a:rPr>
              <a:t>is incorrectly classified.</a:t>
            </a:r>
            <a:endParaRPr lang="en-US" altLang="zh-CN" dirty="0">
              <a:solidFill>
                <a:schemeClr val="accent1"/>
              </a:solidFill>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smtClean="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83524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Hard margin SVM</a:t>
            </a:r>
          </a:p>
        </p:txBody>
      </p:sp>
      <p:sp>
        <p:nvSpPr>
          <p:cNvPr id="155" name="Google Shape;155;p32"/>
          <p:cNvSpPr txBox="1">
            <a:spLocks noGrp="1"/>
          </p:cNvSpPr>
          <p:nvPr>
            <p:ph type="body" idx="1"/>
          </p:nvPr>
        </p:nvSpPr>
        <p:spPr>
          <a:xfrm>
            <a:off x="-70945" y="1316099"/>
            <a:ext cx="8520600" cy="2751404"/>
          </a:xfrm>
          <a:prstGeom prst="rect">
            <a:avLst/>
          </a:prstGeom>
        </p:spPr>
        <p:txBody>
          <a:bodyPr spcFirstLastPara="1" wrap="square" lIns="91425" tIns="91425" rIns="91425" bIns="91425" anchor="t" anchorCtr="0">
            <a:noAutofit/>
          </a:bodyPr>
          <a:lstStyle/>
          <a:p>
            <a:pPr marL="914400" indent="0">
              <a:lnSpc>
                <a:spcPct val="150000"/>
              </a:lnSpc>
              <a:spcBef>
                <a:spcPts val="1600"/>
              </a:spcBef>
              <a:buNone/>
            </a:pPr>
            <a:r>
              <a:rPr lang="en-US" altLang="zh-CN" dirty="0" smtClean="0">
                <a:solidFill>
                  <a:schemeClr val="accent1"/>
                </a:solidFill>
                <a:latin typeface="Times New Roman" charset="0"/>
                <a:ea typeface="Times New Roman" charset="0"/>
                <a:cs typeface="Times New Roman" charset="0"/>
              </a:rPr>
              <a:t>If </a:t>
            </a:r>
            <a:r>
              <a:rPr lang="en-US" altLang="zh-CN" dirty="0">
                <a:solidFill>
                  <a:schemeClr val="accent1"/>
                </a:solidFill>
                <a:latin typeface="Times New Roman" charset="0"/>
                <a:ea typeface="Times New Roman" charset="0"/>
                <a:cs typeface="Times New Roman" charset="0"/>
              </a:rPr>
              <a:t>the points are linearly separable then only our hyperplane is able to distinguish between them and if any outlier is introduced then it is not able to separate them. So these type of SVM is called as hard margin SVM (since we have very strict constraints to correctly classify each and every </a:t>
            </a:r>
            <a:r>
              <a:rPr lang="en-US" altLang="zh-CN" dirty="0" err="1">
                <a:solidFill>
                  <a:schemeClr val="accent1"/>
                </a:solidFill>
                <a:latin typeface="Times New Roman" charset="0"/>
                <a:ea typeface="Times New Roman" charset="0"/>
                <a:cs typeface="Times New Roman" charset="0"/>
              </a:rPr>
              <a:t>datapoint</a:t>
            </a:r>
            <a:r>
              <a:rPr lang="en-US" altLang="zh-CN" dirty="0" smtClean="0">
                <a:solidFill>
                  <a:schemeClr val="accent1"/>
                </a:solidFill>
                <a:latin typeface="Times New Roman" charset="0"/>
                <a:ea typeface="Times New Roman" charset="0"/>
                <a:cs typeface="Times New Roman" charset="0"/>
              </a:rPr>
              <a:t>).</a:t>
            </a:r>
          </a:p>
          <a:p>
            <a:pPr marL="914400" indent="0">
              <a:lnSpc>
                <a:spcPct val="150000"/>
              </a:lnSpc>
              <a:spcBef>
                <a:spcPts val="1600"/>
              </a:spcBef>
              <a:buNone/>
            </a:pPr>
            <a:r>
              <a:rPr lang="en-US" dirty="0" smtClean="0">
                <a:solidFill>
                  <a:schemeClr val="accent1"/>
                </a:solidFill>
                <a:highlight>
                  <a:srgbClr val="FFFFFF"/>
                </a:highlight>
                <a:latin typeface="Times New Roman" charset="0"/>
                <a:ea typeface="Times New Roman" charset="0"/>
                <a:cs typeface="Times New Roman" charset="0"/>
              </a:rPr>
              <a:t>Therefore, hard margin SVM could lead overfitting of the model.</a:t>
            </a: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smtClean="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49469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Soft margin </a:t>
            </a:r>
            <a:r>
              <a:rPr lang="en-US" altLang="zh-CN" dirty="0" smtClean="0">
                <a:latin typeface="Times New Roman" charset="0"/>
                <a:ea typeface="Times New Roman" charset="0"/>
                <a:cs typeface="Times New Roman" charset="0"/>
              </a:rPr>
              <a:t>SVM</a:t>
            </a:r>
            <a:endParaRPr lang="en-US" altLang="zh-CN" dirty="0">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70945" y="1316099"/>
            <a:ext cx="8520600" cy="3248018"/>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175" y="1436414"/>
            <a:ext cx="4483100" cy="2336800"/>
          </a:xfrm>
          <a:prstGeom prst="rect">
            <a:avLst/>
          </a:prstGeom>
        </p:spPr>
      </p:pic>
    </p:spTree>
    <p:extLst>
      <p:ext uri="{BB962C8B-B14F-4D97-AF65-F5344CB8AC3E}">
        <p14:creationId xmlns:p14="http://schemas.microsoft.com/office/powerpoint/2010/main" val="1895706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259" y="2167444"/>
            <a:ext cx="6224644" cy="2470705"/>
          </a:xfrm>
          <a:prstGeom prst="rect">
            <a:avLst/>
          </a:prstGeom>
        </p:spPr>
      </p:pic>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r>
              <a:rPr lang="en-US" altLang="zh-CN" dirty="0" smtClean="0">
                <a:latin typeface="Times New Roman" charset="0"/>
                <a:ea typeface="Times New Roman" charset="0"/>
                <a:cs typeface="Times New Roman" charset="0"/>
              </a:rPr>
              <a:t>Kernel trick</a:t>
            </a:r>
            <a:endParaRPr lang="en-US" altLang="zh-CN" dirty="0">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240425" y="1048750"/>
            <a:ext cx="8520600" cy="3248018"/>
          </a:xfrm>
          <a:prstGeom prst="rect">
            <a:avLst/>
          </a:prstGeom>
        </p:spPr>
        <p:txBody>
          <a:bodyPr spcFirstLastPara="1" wrap="square" lIns="91425" tIns="91425" rIns="91425" bIns="91425" anchor="t" anchorCtr="0">
            <a:noAutofit/>
          </a:bodyPr>
          <a:lstStyle/>
          <a:p>
            <a:pPr marL="0" lvl="0" indent="0">
              <a:spcBef>
                <a:spcPts val="1600"/>
              </a:spcBef>
              <a:buNone/>
            </a:pPr>
            <a:r>
              <a:rPr lang="en-US" altLang="zh-CN" dirty="0">
                <a:solidFill>
                  <a:schemeClr val="accent1"/>
                </a:solidFill>
                <a:latin typeface="Times New Roman" charset="0"/>
                <a:ea typeface="Times New Roman" charset="0"/>
                <a:cs typeface="Times New Roman" charset="0"/>
              </a:rPr>
              <a:t>The kernel is a way of computing the dot product of two vectors </a:t>
            </a:r>
            <a:r>
              <a:rPr lang="en-US" altLang="zh-CN" b="1" dirty="0">
                <a:solidFill>
                  <a:schemeClr val="accent1"/>
                </a:solidFill>
                <a:latin typeface="Times New Roman" charset="0"/>
                <a:ea typeface="Times New Roman" charset="0"/>
                <a:cs typeface="Times New Roman" charset="0"/>
              </a:rPr>
              <a:t>x</a:t>
            </a:r>
            <a:r>
              <a:rPr lang="en-US" altLang="zh-CN" dirty="0">
                <a:solidFill>
                  <a:schemeClr val="accent1"/>
                </a:solidFill>
                <a:latin typeface="Times New Roman" charset="0"/>
                <a:ea typeface="Times New Roman" charset="0"/>
                <a:cs typeface="Times New Roman" charset="0"/>
              </a:rPr>
              <a:t> and </a:t>
            </a:r>
            <a:r>
              <a:rPr lang="en-US" altLang="zh-CN" b="1" dirty="0">
                <a:solidFill>
                  <a:schemeClr val="accent1"/>
                </a:solidFill>
                <a:latin typeface="Times New Roman" charset="0"/>
                <a:ea typeface="Times New Roman" charset="0"/>
                <a:cs typeface="Times New Roman" charset="0"/>
              </a:rPr>
              <a:t>y</a:t>
            </a:r>
            <a:r>
              <a:rPr lang="en-US" altLang="zh-CN" dirty="0">
                <a:solidFill>
                  <a:schemeClr val="accent1"/>
                </a:solidFill>
                <a:latin typeface="Times New Roman" charset="0"/>
                <a:ea typeface="Times New Roman" charset="0"/>
                <a:cs typeface="Times New Roman" charset="0"/>
              </a:rPr>
              <a:t> in some (very high dimensional) feature space, which is why kernel functions are sometimes called “generalized dot product.</a:t>
            </a:r>
            <a:endParaRPr dirty="0">
              <a:solidFill>
                <a:schemeClr val="accent1"/>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4"/>
              </a:rPr>
              <a:t>https://towardsdatascience.com/support-vector-machines-svm-c9ef22815589</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72037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BE3D3D"/>
                </a:solidFill>
                <a:latin typeface="Times New Roman" charset="0"/>
                <a:ea typeface="Times New Roman" charset="0"/>
                <a:cs typeface="Times New Roman" charset="0"/>
              </a:rPr>
              <a:t>Kernel Function</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nSpc>
                <a:spcPct val="150000"/>
              </a:lnSpc>
              <a:spcBef>
                <a:spcPts val="1600"/>
              </a:spcBef>
              <a:buNone/>
            </a:pPr>
            <a:r>
              <a:rPr lang="en-US" altLang="zh-CN" dirty="0">
                <a:solidFill>
                  <a:schemeClr val="accent1"/>
                </a:solidFill>
                <a:latin typeface="Times New Roman" charset="0"/>
                <a:ea typeface="Times New Roman" charset="0"/>
                <a:cs typeface="Times New Roman" charset="0"/>
              </a:rPr>
              <a:t>The kernel function is what is applied on each data instance to map the original non-linear observations into a higher-dimensional space in which they become separable.</a:t>
            </a:r>
            <a:endParaRPr dirty="0">
              <a:solidFill>
                <a:schemeClr val="accent1"/>
              </a:solidFill>
              <a:latin typeface="Times New Roman" charset="0"/>
              <a:ea typeface="Times New Roman" charset="0"/>
              <a:cs typeface="Times New Roman" charset="0"/>
              <a:sym typeface="Arial"/>
            </a:endParaRPr>
          </a:p>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2177900"/>
            <a:ext cx="8255000" cy="2298700"/>
          </a:xfrm>
          <a:prstGeom prst="rect">
            <a:avLst/>
          </a:prstGeom>
        </p:spPr>
      </p:pic>
      <p:sp>
        <p:nvSpPr>
          <p:cNvPr id="5" name="文本框 4"/>
          <p:cNvSpPr txBox="1"/>
          <p:nvPr/>
        </p:nvSpPr>
        <p:spPr>
          <a:xfrm>
            <a:off x="169150" y="4638149"/>
            <a:ext cx="8663150" cy="400110"/>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rPr>
              <a:t>Huang, S., </a:t>
            </a:r>
            <a:r>
              <a:rPr lang="en-US" altLang="zh-CN" sz="1000" dirty="0" err="1">
                <a:latin typeface="Times New Roman" charset="0"/>
                <a:ea typeface="Times New Roman" charset="0"/>
                <a:cs typeface="Times New Roman" charset="0"/>
              </a:rPr>
              <a:t>Cai</a:t>
            </a:r>
            <a:r>
              <a:rPr lang="en-US" altLang="zh-CN" sz="1000" dirty="0">
                <a:latin typeface="Times New Roman" charset="0"/>
                <a:ea typeface="Times New Roman" charset="0"/>
                <a:cs typeface="Times New Roman" charset="0"/>
              </a:rPr>
              <a:t>, N., Pacheco, P.P., </a:t>
            </a:r>
            <a:r>
              <a:rPr lang="en-US" altLang="zh-CN" sz="1000" dirty="0" err="1">
                <a:latin typeface="Times New Roman" charset="0"/>
                <a:ea typeface="Times New Roman" charset="0"/>
                <a:cs typeface="Times New Roman" charset="0"/>
              </a:rPr>
              <a:t>Narrandes</a:t>
            </a:r>
            <a:r>
              <a:rPr lang="en-US" altLang="zh-CN" sz="1000" dirty="0">
                <a:latin typeface="Times New Roman" charset="0"/>
                <a:ea typeface="Times New Roman" charset="0"/>
                <a:cs typeface="Times New Roman" charset="0"/>
              </a:rPr>
              <a:t>, S., Wang, Y. and Xu, W., 2018. Applications of support vector machine (SVM) learning in cancer genomics. </a:t>
            </a:r>
            <a:r>
              <a:rPr lang="en-US" altLang="zh-CN" sz="1000" i="1" dirty="0">
                <a:latin typeface="Times New Roman" charset="0"/>
                <a:ea typeface="Times New Roman" charset="0"/>
                <a:cs typeface="Times New Roman" charset="0"/>
              </a:rPr>
              <a:t>Cancer Genomics-Proteomics</a:t>
            </a:r>
            <a:r>
              <a:rPr lang="en-US" altLang="zh-CN" sz="1000" dirty="0">
                <a:latin typeface="Times New Roman" charset="0"/>
                <a:ea typeface="Times New Roman" charset="0"/>
                <a:cs typeface="Times New Roman" charset="0"/>
              </a:rPr>
              <a:t>, </a:t>
            </a:r>
            <a:r>
              <a:rPr lang="en-US" altLang="zh-CN" sz="1000" i="1" dirty="0">
                <a:latin typeface="Times New Roman" charset="0"/>
                <a:ea typeface="Times New Roman" charset="0"/>
                <a:cs typeface="Times New Roman" charset="0"/>
              </a:rPr>
              <a:t>15</a:t>
            </a:r>
            <a:r>
              <a:rPr lang="en-US" altLang="zh-CN" sz="1000" dirty="0">
                <a:latin typeface="Times New Roman" charset="0"/>
                <a:ea typeface="Times New Roman" charset="0"/>
                <a:cs typeface="Times New Roman" charset="0"/>
              </a:rPr>
              <a:t>(1), pp.41-51.</a:t>
            </a:r>
            <a:endParaRPr kumimoji="1" lang="zh-CN" altLang="en-US" sz="10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BE3D3D"/>
                </a:solidFill>
                <a:latin typeface="Times New Roman" charset="0"/>
                <a:ea typeface="Times New Roman" charset="0"/>
                <a:cs typeface="Times New Roman" charset="0"/>
              </a:rPr>
              <a:t>Kernel Function</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https://towardsdatascience.com/understanding-support-vector-machine-part-2-kernel-trick-mercers-theorem-e1e6848c6c4d</a:t>
            </a:r>
            <a:endParaRPr kumimoji="1" lang="zh-CN" altLang="en-US" sz="1000" dirty="0">
              <a:latin typeface="Times New Roman" charset="0"/>
              <a:ea typeface="Times New Roman" charset="0"/>
              <a:cs typeface="Times New Roman"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25" y="1839136"/>
            <a:ext cx="8520600" cy="1525148"/>
          </a:xfrm>
          <a:prstGeom prst="rect">
            <a:avLst/>
          </a:prstGeom>
        </p:spPr>
      </p:pic>
    </p:spTree>
    <p:extLst>
      <p:ext uri="{BB962C8B-B14F-4D97-AF65-F5344CB8AC3E}">
        <p14:creationId xmlns:p14="http://schemas.microsoft.com/office/powerpoint/2010/main" val="19214515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lvl="0"/>
            <a:r>
              <a:rPr lang="en-US" altLang="zh-CN" dirty="0">
                <a:latin typeface="Times New Roman" charset="0"/>
                <a:ea typeface="Times New Roman" charset="0"/>
                <a:cs typeface="Times New Roman" charset="0"/>
              </a:rPr>
              <a:t>Polynomial kernel</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rPr>
              <a:t>Crowley, J.L., 2012. Intelligent Systems: Reasoning and Recognition. </a:t>
            </a:r>
            <a:r>
              <a:rPr lang="en-US" altLang="zh-CN" sz="1000" i="1" dirty="0" err="1">
                <a:latin typeface="Times New Roman" charset="0"/>
                <a:ea typeface="Times New Roman" charset="0"/>
                <a:cs typeface="Times New Roman" charset="0"/>
              </a:rPr>
              <a:t>Institut</a:t>
            </a:r>
            <a:r>
              <a:rPr lang="en-US" altLang="zh-CN" sz="1000" i="1" dirty="0">
                <a:latin typeface="Times New Roman" charset="0"/>
                <a:ea typeface="Times New Roman" charset="0"/>
                <a:cs typeface="Times New Roman" charset="0"/>
              </a:rPr>
              <a:t> </a:t>
            </a:r>
            <a:r>
              <a:rPr lang="en-US" altLang="zh-CN" sz="1000" i="1" dirty="0" err="1">
                <a:latin typeface="Times New Roman" charset="0"/>
                <a:ea typeface="Times New Roman" charset="0"/>
                <a:cs typeface="Times New Roman" charset="0"/>
              </a:rPr>
              <a:t>Polytechnique</a:t>
            </a:r>
            <a:r>
              <a:rPr lang="en-US" altLang="zh-CN" sz="1000" i="1" dirty="0">
                <a:latin typeface="Times New Roman" charset="0"/>
                <a:ea typeface="Times New Roman" charset="0"/>
                <a:cs typeface="Times New Roman" charset="0"/>
              </a:rPr>
              <a:t> de Grenoble, </a:t>
            </a:r>
            <a:r>
              <a:rPr lang="en-US" altLang="zh-CN" sz="1000" i="1" dirty="0" err="1">
                <a:latin typeface="Times New Roman" charset="0"/>
                <a:ea typeface="Times New Roman" charset="0"/>
                <a:cs typeface="Times New Roman" charset="0"/>
              </a:rPr>
              <a:t>Montbonnot</a:t>
            </a:r>
            <a:r>
              <a:rPr lang="en-US" altLang="zh-CN" sz="1000" i="1" dirty="0">
                <a:latin typeface="Times New Roman" charset="0"/>
                <a:ea typeface="Times New Roman" charset="0"/>
                <a:cs typeface="Times New Roman" charset="0"/>
              </a:rPr>
              <a:t>, France. Lesson notes</a:t>
            </a:r>
            <a:r>
              <a:rPr lang="en-US" altLang="zh-CN" sz="1000" dirty="0">
                <a:latin typeface="Times New Roman" charset="0"/>
                <a:ea typeface="Times New Roman" charset="0"/>
                <a:cs typeface="Times New Roman" charset="0"/>
              </a:rPr>
              <a:t>.</a:t>
            </a:r>
            <a:endParaRPr kumimoji="1" lang="zh-CN" altLang="en-US" sz="1000" dirty="0">
              <a:latin typeface="Times New Roman" charset="0"/>
              <a:ea typeface="Times New Roman" charset="0"/>
              <a:cs typeface="Times New Roman"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365" y="1482767"/>
            <a:ext cx="3520968" cy="682479"/>
          </a:xfrm>
          <a:prstGeom prst="rect">
            <a:avLst/>
          </a:prstGeom>
        </p:spPr>
      </p:pic>
      <p:sp>
        <p:nvSpPr>
          <p:cNvPr id="6" name="文本框 5"/>
          <p:cNvSpPr txBox="1"/>
          <p:nvPr/>
        </p:nvSpPr>
        <p:spPr>
          <a:xfrm>
            <a:off x="1215259" y="1670117"/>
            <a:ext cx="2057400" cy="307777"/>
          </a:xfrm>
          <a:prstGeom prst="rect">
            <a:avLst/>
          </a:prstGeom>
          <a:noFill/>
        </p:spPr>
        <p:txBody>
          <a:bodyPr wrap="square" rtlCol="0">
            <a:spAutoFit/>
          </a:bodyPr>
          <a:lstStyle/>
          <a:p>
            <a:r>
              <a:rPr kumimoji="1" lang="en-US" altLang="zh-CN" smtClean="0">
                <a:latin typeface="Times New Roman" charset="0"/>
                <a:ea typeface="Times New Roman" charset="0"/>
                <a:cs typeface="Times New Roman" charset="0"/>
              </a:rPr>
              <a:t>Formula:</a:t>
            </a:r>
            <a:endParaRPr kumimoji="1" lang="zh-CN" altLang="en-US" dirty="0">
              <a:latin typeface="Times New Roman" charset="0"/>
              <a:ea typeface="Times New Roman" charset="0"/>
              <a:cs typeface="Times New Roman" charset="0"/>
            </a:endParaRPr>
          </a:p>
        </p:txBody>
      </p:sp>
      <p:sp>
        <p:nvSpPr>
          <p:cNvPr id="8" name="矩形 7"/>
          <p:cNvSpPr/>
          <p:nvPr/>
        </p:nvSpPr>
        <p:spPr>
          <a:xfrm>
            <a:off x="1054320" y="2749319"/>
            <a:ext cx="7235058" cy="523220"/>
          </a:xfrm>
          <a:prstGeom prst="rect">
            <a:avLst/>
          </a:prstGeom>
        </p:spPr>
        <p:txBody>
          <a:bodyPr wrap="square">
            <a:spAutoFit/>
          </a:bodyPr>
          <a:lstStyle/>
          <a:p>
            <a:r>
              <a:rPr lang="en-US" altLang="zh-CN" dirty="0" smtClean="0">
                <a:latin typeface="Times New Roman" charset="0"/>
                <a:ea typeface="Times New Roman" charset="0"/>
                <a:cs typeface="Times New Roman" charset="0"/>
              </a:rPr>
              <a:t>Where </a:t>
            </a:r>
            <a:r>
              <a:rPr lang="en-US" altLang="zh-CN" dirty="0">
                <a:latin typeface="Times New Roman" charset="0"/>
                <a:ea typeface="Times New Roman" charset="0"/>
                <a:cs typeface="Times New Roman" charset="0"/>
              </a:rPr>
              <a:t>n is the “order” of the kernel, and c is a constant that allows to trade off the influence of the higher order and lower order terms. </a:t>
            </a:r>
            <a:endParaRPr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09777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lvl="0"/>
            <a:r>
              <a:rPr lang="en-US" altLang="zh-CN" dirty="0">
                <a:latin typeface="Times New Roman" charset="0"/>
                <a:ea typeface="Times New Roman" charset="0"/>
                <a:cs typeface="Times New Roman" charset="0"/>
              </a:rPr>
              <a:t>Polynomial kernel</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00" y="1624689"/>
            <a:ext cx="7861300" cy="2921000"/>
          </a:xfrm>
          <a:prstGeom prst="rect">
            <a:avLst/>
          </a:prstGeom>
        </p:spPr>
      </p:pic>
      <p:sp>
        <p:nvSpPr>
          <p:cNvPr id="3" name="文本框 2"/>
          <p:cNvSpPr txBox="1"/>
          <p:nvPr/>
        </p:nvSpPr>
        <p:spPr>
          <a:xfrm>
            <a:off x="575442" y="1166648"/>
            <a:ext cx="4808483" cy="307777"/>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Without the C term</a:t>
            </a:r>
            <a:endParaRPr kumimoji="1" lang="zh-CN" altLang="en-US" dirty="0">
              <a:latin typeface="Times New Roman" charset="0"/>
              <a:ea typeface="Times New Roman" charset="0"/>
              <a:cs typeface="Times New Roman" charset="0"/>
            </a:endParaRPr>
          </a:p>
        </p:txBody>
      </p:sp>
      <p:sp>
        <p:nvSpPr>
          <p:cNvPr id="10" name="文本框 9"/>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rPr>
              <a:t>Crowley, J.L., 2012. Intelligent Systems: Reasoning and Recognition. </a:t>
            </a:r>
            <a:r>
              <a:rPr lang="en-US" altLang="zh-CN" sz="1000" i="1" dirty="0" err="1">
                <a:latin typeface="Times New Roman" charset="0"/>
                <a:ea typeface="Times New Roman" charset="0"/>
                <a:cs typeface="Times New Roman" charset="0"/>
              </a:rPr>
              <a:t>Institut</a:t>
            </a:r>
            <a:r>
              <a:rPr lang="en-US" altLang="zh-CN" sz="1000" i="1" dirty="0">
                <a:latin typeface="Times New Roman" charset="0"/>
                <a:ea typeface="Times New Roman" charset="0"/>
                <a:cs typeface="Times New Roman" charset="0"/>
              </a:rPr>
              <a:t> </a:t>
            </a:r>
            <a:r>
              <a:rPr lang="en-US" altLang="zh-CN" sz="1000" i="1" dirty="0" err="1">
                <a:latin typeface="Times New Roman" charset="0"/>
                <a:ea typeface="Times New Roman" charset="0"/>
                <a:cs typeface="Times New Roman" charset="0"/>
              </a:rPr>
              <a:t>Polytechnique</a:t>
            </a:r>
            <a:r>
              <a:rPr lang="en-US" altLang="zh-CN" sz="1000" i="1" dirty="0">
                <a:latin typeface="Times New Roman" charset="0"/>
                <a:ea typeface="Times New Roman" charset="0"/>
                <a:cs typeface="Times New Roman" charset="0"/>
              </a:rPr>
              <a:t> de Grenoble, </a:t>
            </a:r>
            <a:r>
              <a:rPr lang="en-US" altLang="zh-CN" sz="1000" i="1" dirty="0" err="1">
                <a:latin typeface="Times New Roman" charset="0"/>
                <a:ea typeface="Times New Roman" charset="0"/>
                <a:cs typeface="Times New Roman" charset="0"/>
              </a:rPr>
              <a:t>Montbonnot</a:t>
            </a:r>
            <a:r>
              <a:rPr lang="en-US" altLang="zh-CN" sz="1000" i="1" dirty="0">
                <a:latin typeface="Times New Roman" charset="0"/>
                <a:ea typeface="Times New Roman" charset="0"/>
                <a:cs typeface="Times New Roman" charset="0"/>
              </a:rPr>
              <a:t>, France. Lesson notes</a:t>
            </a:r>
            <a:r>
              <a:rPr lang="en-US" altLang="zh-CN" sz="1000" dirty="0">
                <a:latin typeface="Times New Roman" charset="0"/>
                <a:ea typeface="Times New Roman" charset="0"/>
                <a:cs typeface="Times New Roman" charset="0"/>
              </a:rPr>
              <a:t>.</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91007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lvl="0"/>
            <a:r>
              <a:rPr lang="en-US" altLang="zh-CN" dirty="0">
                <a:latin typeface="Times New Roman" charset="0"/>
                <a:ea typeface="Times New Roman" charset="0"/>
                <a:cs typeface="Times New Roman" charset="0"/>
              </a:rPr>
              <a:t>Polynomial kernel</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00" y="1090849"/>
            <a:ext cx="6832600" cy="3505200"/>
          </a:xfrm>
          <a:prstGeom prst="rect">
            <a:avLst/>
          </a:prstGeom>
        </p:spPr>
      </p:pic>
      <p:sp>
        <p:nvSpPr>
          <p:cNvPr id="8" name="文本框 7"/>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rPr>
              <a:t>Crowley, J.L., 2012. Intelligent Systems: Reasoning and Recognition. </a:t>
            </a:r>
            <a:r>
              <a:rPr lang="en-US" altLang="zh-CN" sz="1000" i="1" dirty="0" err="1">
                <a:latin typeface="Times New Roman" charset="0"/>
                <a:ea typeface="Times New Roman" charset="0"/>
                <a:cs typeface="Times New Roman" charset="0"/>
              </a:rPr>
              <a:t>Institut</a:t>
            </a:r>
            <a:r>
              <a:rPr lang="en-US" altLang="zh-CN" sz="1000" i="1" dirty="0">
                <a:latin typeface="Times New Roman" charset="0"/>
                <a:ea typeface="Times New Roman" charset="0"/>
                <a:cs typeface="Times New Roman" charset="0"/>
              </a:rPr>
              <a:t> </a:t>
            </a:r>
            <a:r>
              <a:rPr lang="en-US" altLang="zh-CN" sz="1000" i="1" dirty="0" err="1">
                <a:latin typeface="Times New Roman" charset="0"/>
                <a:ea typeface="Times New Roman" charset="0"/>
                <a:cs typeface="Times New Roman" charset="0"/>
              </a:rPr>
              <a:t>Polytechnique</a:t>
            </a:r>
            <a:r>
              <a:rPr lang="en-US" altLang="zh-CN" sz="1000" i="1" dirty="0">
                <a:latin typeface="Times New Roman" charset="0"/>
                <a:ea typeface="Times New Roman" charset="0"/>
                <a:cs typeface="Times New Roman" charset="0"/>
              </a:rPr>
              <a:t> de Grenoble, </a:t>
            </a:r>
            <a:r>
              <a:rPr lang="en-US" altLang="zh-CN" sz="1000" i="1" dirty="0" err="1">
                <a:latin typeface="Times New Roman" charset="0"/>
                <a:ea typeface="Times New Roman" charset="0"/>
                <a:cs typeface="Times New Roman" charset="0"/>
              </a:rPr>
              <a:t>Montbonnot</a:t>
            </a:r>
            <a:r>
              <a:rPr lang="en-US" altLang="zh-CN" sz="1000" i="1" dirty="0">
                <a:latin typeface="Times New Roman" charset="0"/>
                <a:ea typeface="Times New Roman" charset="0"/>
                <a:cs typeface="Times New Roman" charset="0"/>
              </a:rPr>
              <a:t>, France. Lesson notes</a:t>
            </a:r>
            <a:r>
              <a:rPr lang="en-US" altLang="zh-CN" sz="1000" dirty="0">
                <a:latin typeface="Times New Roman" charset="0"/>
                <a:ea typeface="Times New Roman" charset="0"/>
                <a:cs typeface="Times New Roman" charset="0"/>
              </a:rPr>
              <a:t>.</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94051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lvl="0"/>
            <a:r>
              <a:rPr lang="en-US" altLang="zh-CN" dirty="0">
                <a:latin typeface="Times New Roman" charset="0"/>
                <a:ea typeface="Times New Roman" charset="0"/>
                <a:cs typeface="Times New Roman" charset="0"/>
              </a:rPr>
              <a:t>Radial Basis Function (</a:t>
            </a:r>
            <a:r>
              <a:rPr lang="en-US" altLang="zh-CN" dirty="0" smtClean="0">
                <a:latin typeface="Times New Roman" charset="0"/>
                <a:ea typeface="Times New Roman" charset="0"/>
                <a:cs typeface="Times New Roman" charset="0"/>
              </a:rPr>
              <a:t>RBF)</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0" y="708406"/>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5" name="文本框 4"/>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77" y="1061319"/>
            <a:ext cx="6896100" cy="1866900"/>
          </a:xfrm>
          <a:prstGeom prst="rect">
            <a:avLst/>
          </a:prstGeom>
        </p:spPr>
      </p:pic>
      <p:sp>
        <p:nvSpPr>
          <p:cNvPr id="9" name="矩形 8"/>
          <p:cNvSpPr/>
          <p:nvPr/>
        </p:nvSpPr>
        <p:spPr>
          <a:xfrm>
            <a:off x="1538684" y="2838312"/>
            <a:ext cx="5746531" cy="1200329"/>
          </a:xfrm>
          <a:prstGeom prst="rect">
            <a:avLst/>
          </a:prstGeom>
        </p:spPr>
        <p:txBody>
          <a:bodyPr wrap="square">
            <a:spAutoFit/>
          </a:bodyPr>
          <a:lstStyle/>
          <a:p>
            <a:r>
              <a:rPr lang="en-US" altLang="zh-CN" sz="1800" dirty="0">
                <a:solidFill>
                  <a:schemeClr val="accent1"/>
                </a:solidFill>
                <a:latin typeface="Times New Roman" charset="0"/>
                <a:ea typeface="Times New Roman" charset="0"/>
                <a:cs typeface="Times New Roman" charset="0"/>
              </a:rPr>
              <a:t>Gaussian RBF(Radial Basis Function) is another popular Kernel method used in SVM models for more. RBF kernel is a function whose value depends on the distance from the origin or from some point.</a:t>
            </a:r>
            <a:endParaRPr lang="zh-CN" altLang="en-US" sz="1800"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320890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865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BE3D3D"/>
                </a:solidFill>
                <a:latin typeface="Times New Roman" charset="0"/>
                <a:ea typeface="Times New Roman" charset="0"/>
                <a:cs typeface="Times New Roman" charset="0"/>
              </a:rPr>
              <a:t>Content</a:t>
            </a:r>
            <a:endParaRPr dirty="0">
              <a:solidFill>
                <a:srgbClr val="BE3D3D"/>
              </a:solidFill>
              <a:latin typeface="Times New Roman" charset="0"/>
              <a:ea typeface="Times New Roman" charset="0"/>
              <a:cs typeface="Times New Roman" charset="0"/>
            </a:endParaRPr>
          </a:p>
        </p:txBody>
      </p:sp>
      <p:sp>
        <p:nvSpPr>
          <p:cNvPr id="118" name="Google Shape;118;p26"/>
          <p:cNvSpPr txBox="1">
            <a:spLocks noGrp="1"/>
          </p:cNvSpPr>
          <p:nvPr>
            <p:ph type="body" idx="1"/>
          </p:nvPr>
        </p:nvSpPr>
        <p:spPr>
          <a:xfrm>
            <a:off x="311700" y="877800"/>
            <a:ext cx="8520600" cy="4265700"/>
          </a:xfrm>
          <a:prstGeom prst="rect">
            <a:avLst/>
          </a:prstGeom>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Char char="●"/>
            </a:pPr>
            <a:r>
              <a:rPr lang="en" sz="2400" b="1" dirty="0">
                <a:solidFill>
                  <a:schemeClr val="accent1"/>
                </a:solidFill>
                <a:latin typeface="Times New Roman" charset="0"/>
                <a:ea typeface="Times New Roman" charset="0"/>
                <a:cs typeface="Times New Roman" charset="0"/>
              </a:rPr>
              <a:t>Background</a:t>
            </a:r>
            <a:endParaRPr sz="2400" b="1" dirty="0">
              <a:solidFill>
                <a:schemeClr val="accent1"/>
              </a:solidFill>
              <a:latin typeface="Times New Roman" charset="0"/>
              <a:ea typeface="Times New Roman" charset="0"/>
              <a:cs typeface="Times New Roman" charset="0"/>
            </a:endParaRPr>
          </a:p>
          <a:p>
            <a:pPr marL="457200" lvl="0" indent="-381000" algn="l" rtl="0">
              <a:lnSpc>
                <a:spcPct val="200000"/>
              </a:lnSpc>
              <a:spcBef>
                <a:spcPts val="0"/>
              </a:spcBef>
              <a:spcAft>
                <a:spcPts val="0"/>
              </a:spcAft>
              <a:buSzPts val="2400"/>
              <a:buChar char="●"/>
            </a:pPr>
            <a:r>
              <a:rPr lang="en" sz="2400" b="1" dirty="0">
                <a:solidFill>
                  <a:schemeClr val="accent1"/>
                </a:solidFill>
                <a:latin typeface="Times New Roman" charset="0"/>
                <a:ea typeface="Times New Roman" charset="0"/>
                <a:cs typeface="Times New Roman" charset="0"/>
              </a:rPr>
              <a:t>Introduction</a:t>
            </a:r>
            <a:endParaRPr sz="2400" b="1" dirty="0">
              <a:solidFill>
                <a:schemeClr val="accent1"/>
              </a:solidFill>
              <a:latin typeface="Times New Roman" charset="0"/>
              <a:ea typeface="Times New Roman" charset="0"/>
              <a:cs typeface="Times New Roman" charset="0"/>
            </a:endParaRPr>
          </a:p>
          <a:p>
            <a:pPr marL="457200" lvl="0" indent="-381000" algn="l" rtl="0">
              <a:lnSpc>
                <a:spcPct val="200000"/>
              </a:lnSpc>
              <a:spcBef>
                <a:spcPts val="0"/>
              </a:spcBef>
              <a:spcAft>
                <a:spcPts val="0"/>
              </a:spcAft>
              <a:buSzPts val="2400"/>
              <a:buChar char="●"/>
            </a:pPr>
            <a:r>
              <a:rPr lang="en-US" sz="2400" b="1" dirty="0" smtClean="0">
                <a:solidFill>
                  <a:schemeClr val="accent1"/>
                </a:solidFill>
                <a:latin typeface="Times New Roman" charset="0"/>
                <a:ea typeface="Times New Roman" charset="0"/>
                <a:cs typeface="Times New Roman" charset="0"/>
              </a:rPr>
              <a:t>SVM model</a:t>
            </a:r>
            <a:endParaRPr sz="2400" b="1" dirty="0">
              <a:solidFill>
                <a:schemeClr val="accent1"/>
              </a:solidFill>
              <a:latin typeface="Times New Roman" charset="0"/>
              <a:ea typeface="Times New Roman" charset="0"/>
              <a:cs typeface="Times New Roman" charset="0"/>
            </a:endParaRPr>
          </a:p>
          <a:p>
            <a:pPr marL="457200" lvl="0" indent="-381000" algn="l" rtl="0">
              <a:lnSpc>
                <a:spcPct val="200000"/>
              </a:lnSpc>
              <a:spcBef>
                <a:spcPts val="0"/>
              </a:spcBef>
              <a:spcAft>
                <a:spcPts val="0"/>
              </a:spcAft>
              <a:buSzPts val="2400"/>
              <a:buChar char="●"/>
            </a:pPr>
            <a:r>
              <a:rPr lang="en-US" sz="2400" b="1" dirty="0" smtClean="0">
                <a:solidFill>
                  <a:schemeClr val="accent1"/>
                </a:solidFill>
                <a:latin typeface="Times New Roman" charset="0"/>
                <a:ea typeface="Times New Roman" charset="0"/>
                <a:cs typeface="Times New Roman" charset="0"/>
              </a:rPr>
              <a:t>Model building and Model comparison</a:t>
            </a:r>
            <a:endParaRPr sz="2400" b="1" dirty="0">
              <a:solidFill>
                <a:schemeClr val="accent1"/>
              </a:solidFill>
              <a:latin typeface="Times New Roman" charset="0"/>
              <a:ea typeface="Times New Roman" charset="0"/>
              <a:cs typeface="Times New Roman" charset="0"/>
            </a:endParaRPr>
          </a:p>
          <a:p>
            <a:pPr marL="457200" lvl="0" indent="-381000" algn="l" rtl="0">
              <a:lnSpc>
                <a:spcPct val="200000"/>
              </a:lnSpc>
              <a:spcBef>
                <a:spcPts val="0"/>
              </a:spcBef>
              <a:spcAft>
                <a:spcPts val="0"/>
              </a:spcAft>
              <a:buSzPts val="2400"/>
              <a:buChar char="●"/>
            </a:pPr>
            <a:r>
              <a:rPr lang="en-US" sz="2400" b="1" dirty="0" smtClean="0">
                <a:solidFill>
                  <a:schemeClr val="accent1"/>
                </a:solidFill>
                <a:latin typeface="Times New Roman" charset="0"/>
                <a:ea typeface="Times New Roman" charset="0"/>
                <a:cs typeface="Times New Roman" charset="0"/>
              </a:rPr>
              <a:t>Summary</a:t>
            </a:r>
            <a:endParaRPr sz="2400" b="1" dirty="0">
              <a:solidFill>
                <a:schemeClr val="accent1"/>
              </a:solidFill>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51650" y="422650"/>
            <a:ext cx="8520600" cy="626100"/>
          </a:xfrm>
          <a:prstGeom prst="rect">
            <a:avLst/>
          </a:prstGeom>
        </p:spPr>
        <p:txBody>
          <a:bodyPr spcFirstLastPara="1" wrap="square" lIns="91425" tIns="91425" rIns="91425" bIns="91425" anchor="t" anchorCtr="0">
            <a:noAutofit/>
          </a:bodyPr>
          <a:lstStyle/>
          <a:p>
            <a:pPr lvl="0"/>
            <a:r>
              <a:rPr lang="en-US" altLang="zh-CN" dirty="0">
                <a:latin typeface="Times New Roman" charset="0"/>
                <a:ea typeface="Times New Roman" charset="0"/>
                <a:cs typeface="Times New Roman" charset="0"/>
              </a:rPr>
              <a:t>Radial Basis Function (</a:t>
            </a:r>
            <a:r>
              <a:rPr lang="en-US" altLang="zh-CN" dirty="0" smtClean="0">
                <a:latin typeface="Times New Roman" charset="0"/>
                <a:ea typeface="Times New Roman" charset="0"/>
                <a:cs typeface="Times New Roman" charset="0"/>
              </a:rPr>
              <a:t>RBF)</a:t>
            </a:r>
            <a:endParaRPr dirty="0">
              <a:solidFill>
                <a:srgbClr val="BE3D3D"/>
              </a:solidFill>
              <a:latin typeface="Times New Roman" charset="0"/>
              <a:ea typeface="Times New Roman" charset="0"/>
              <a:cs typeface="Times New Roman" charset="0"/>
            </a:endParaRPr>
          </a:p>
        </p:txBody>
      </p:sp>
      <p:sp>
        <p:nvSpPr>
          <p:cNvPr id="155" name="Google Shape;155;p32"/>
          <p:cNvSpPr txBox="1">
            <a:spLocks noGrp="1"/>
          </p:cNvSpPr>
          <p:nvPr>
            <p:ph type="body" idx="1"/>
          </p:nvPr>
        </p:nvSpPr>
        <p:spPr>
          <a:xfrm>
            <a:off x="151650" y="296495"/>
            <a:ext cx="8520600" cy="2376783"/>
          </a:xfrm>
          <a:prstGeom prst="rect">
            <a:avLst/>
          </a:prstGeom>
        </p:spPr>
        <p:txBody>
          <a:bodyPr spcFirstLastPara="1" wrap="square" lIns="91425" tIns="91425" rIns="91425" bIns="91425" anchor="t" anchorCtr="0">
            <a:noAutofit/>
          </a:bodyPr>
          <a:lstStyle/>
          <a:p>
            <a:pPr marL="914400" lvl="0" indent="0" algn="l" rtl="0">
              <a:spcBef>
                <a:spcPts val="1600"/>
              </a:spcBef>
              <a:spcAft>
                <a:spcPts val="0"/>
              </a:spcAft>
              <a:buNone/>
            </a:pPr>
            <a:endParaRPr sz="1800"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dirty="0">
              <a:solidFill>
                <a:srgbClr val="333333"/>
              </a:solidFill>
              <a:highlight>
                <a:srgbClr val="FFFFFF"/>
              </a:highlight>
              <a:latin typeface="Times New Roman" charset="0"/>
              <a:ea typeface="Times New Roman" charset="0"/>
              <a:cs typeface="Times New Roman" charset="0"/>
            </a:endParaRPr>
          </a:p>
          <a:p>
            <a:pPr marL="0" lvl="0" indent="0" algn="l" rtl="0">
              <a:spcBef>
                <a:spcPts val="16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200"/>
              </a:spcBef>
              <a:spcAft>
                <a:spcPts val="0"/>
              </a:spcAft>
              <a:buNone/>
            </a:pPr>
            <a:endParaRPr sz="1300" dirty="0">
              <a:solidFill>
                <a:srgbClr val="333333"/>
              </a:solidFill>
              <a:highlight>
                <a:srgbClr val="FFFFFF"/>
              </a:highlight>
              <a:latin typeface="Times New Roman" charset="0"/>
              <a:ea typeface="Times New Roman" charset="0"/>
              <a:cs typeface="Times New Roman" charset="0"/>
              <a:sym typeface="Arial"/>
            </a:endParaRPr>
          </a:p>
          <a:p>
            <a:pPr marL="0" lvl="0" indent="0" algn="l" rtl="0">
              <a:spcBef>
                <a:spcPts val="1600"/>
              </a:spcBef>
              <a:spcAft>
                <a:spcPts val="1600"/>
              </a:spcAft>
              <a:buNone/>
            </a:pPr>
            <a:endParaRPr sz="1300" dirty="0">
              <a:solidFill>
                <a:srgbClr val="333333"/>
              </a:solidFill>
              <a:highlight>
                <a:srgbClr val="FFFFFF"/>
              </a:highlight>
              <a:latin typeface="Times New Roman" charset="0"/>
              <a:ea typeface="Times New Roman" charset="0"/>
              <a:cs typeface="Times New Roman" charset="0"/>
              <a:sym typeface="Arial"/>
            </a:endParaRPr>
          </a:p>
        </p:txBody>
      </p:sp>
      <p:sp>
        <p:nvSpPr>
          <p:cNvPr id="4" name="矩形 3"/>
          <p:cNvSpPr/>
          <p:nvPr/>
        </p:nvSpPr>
        <p:spPr>
          <a:xfrm>
            <a:off x="1256711" y="1550788"/>
            <a:ext cx="5924483" cy="2308324"/>
          </a:xfrm>
          <a:prstGeom prst="rect">
            <a:avLst/>
          </a:prstGeom>
        </p:spPr>
        <p:txBody>
          <a:bodyPr wrap="square">
            <a:spAutoFit/>
          </a:bodyPr>
          <a:lstStyle/>
          <a:p>
            <a:r>
              <a:rPr lang="en-US" altLang="zh-CN" sz="1800" dirty="0" smtClean="0">
                <a:solidFill>
                  <a:schemeClr val="accent1"/>
                </a:solidFill>
                <a:latin typeface="Times New Roman" charset="0"/>
                <a:ea typeface="Times New Roman" charset="0"/>
                <a:cs typeface="Times New Roman" charset="0"/>
              </a:rPr>
              <a:t>Parameter: </a:t>
            </a:r>
          </a:p>
          <a:p>
            <a:pPr marL="285750" indent="-285750">
              <a:buFont typeface="Wingdings" charset="2"/>
              <a:buChar char="l"/>
            </a:pPr>
            <a:r>
              <a:rPr lang="en-US" altLang="zh-CN" sz="1800" dirty="0" smtClean="0">
                <a:solidFill>
                  <a:schemeClr val="accent1"/>
                </a:solidFill>
                <a:latin typeface="Times New Roman" charset="0"/>
                <a:ea typeface="Times New Roman" charset="0"/>
                <a:cs typeface="Times New Roman" charset="0"/>
              </a:rPr>
              <a:t>C</a:t>
            </a:r>
            <a:r>
              <a:rPr lang="en-US" altLang="zh-CN" sz="1800" dirty="0">
                <a:solidFill>
                  <a:schemeClr val="accent1"/>
                </a:solidFill>
                <a:latin typeface="Times New Roman" charset="0"/>
                <a:ea typeface="Times New Roman" charset="0"/>
                <a:cs typeface="Times New Roman" charset="0"/>
              </a:rPr>
              <a:t>: Inverse of the strength of </a:t>
            </a:r>
            <a:r>
              <a:rPr lang="en-US" altLang="zh-CN" sz="1800" dirty="0" smtClean="0">
                <a:solidFill>
                  <a:schemeClr val="accent1"/>
                </a:solidFill>
                <a:latin typeface="Times New Roman" charset="0"/>
                <a:ea typeface="Times New Roman" charset="0"/>
                <a:cs typeface="Times New Roman" charset="0"/>
              </a:rPr>
              <a:t>regularization.             Behavior</a:t>
            </a:r>
            <a:r>
              <a:rPr lang="en-US" altLang="zh-CN" sz="1800" dirty="0">
                <a:solidFill>
                  <a:schemeClr val="accent1"/>
                </a:solidFill>
                <a:latin typeface="Times New Roman" charset="0"/>
                <a:ea typeface="Times New Roman" charset="0"/>
                <a:cs typeface="Times New Roman" charset="0"/>
              </a:rPr>
              <a:t>: As the value of ‘c’ increases the model gets </a:t>
            </a:r>
            <a:r>
              <a:rPr lang="en-US" altLang="zh-CN" sz="1800" dirty="0" err="1" smtClean="0">
                <a:solidFill>
                  <a:schemeClr val="accent1"/>
                </a:solidFill>
                <a:latin typeface="Times New Roman" charset="0"/>
                <a:ea typeface="Times New Roman" charset="0"/>
                <a:cs typeface="Times New Roman" charset="0"/>
              </a:rPr>
              <a:t>overfits</a:t>
            </a:r>
            <a:r>
              <a:rPr lang="en-US" altLang="zh-CN" sz="1800" dirty="0" smtClean="0">
                <a:solidFill>
                  <a:schemeClr val="accent1"/>
                </a:solidFill>
                <a:latin typeface="Times New Roman" charset="0"/>
                <a:ea typeface="Times New Roman" charset="0"/>
                <a:cs typeface="Times New Roman" charset="0"/>
              </a:rPr>
              <a:t>. As </a:t>
            </a:r>
            <a:r>
              <a:rPr lang="en-US" altLang="zh-CN" sz="1800" dirty="0">
                <a:solidFill>
                  <a:schemeClr val="accent1"/>
                </a:solidFill>
                <a:latin typeface="Times New Roman" charset="0"/>
                <a:ea typeface="Times New Roman" charset="0"/>
                <a:cs typeface="Times New Roman" charset="0"/>
              </a:rPr>
              <a:t>the value of ‘c’ decreases the model </a:t>
            </a:r>
            <a:r>
              <a:rPr lang="en-US" altLang="zh-CN" sz="1800" dirty="0" err="1">
                <a:solidFill>
                  <a:schemeClr val="accent1"/>
                </a:solidFill>
                <a:latin typeface="Times New Roman" charset="0"/>
                <a:ea typeface="Times New Roman" charset="0"/>
                <a:cs typeface="Times New Roman" charset="0"/>
              </a:rPr>
              <a:t>underfits</a:t>
            </a:r>
            <a:r>
              <a:rPr lang="en-US" altLang="zh-CN" sz="1800" dirty="0">
                <a:solidFill>
                  <a:schemeClr val="accent1"/>
                </a:solidFill>
                <a:latin typeface="Times New Roman" charset="0"/>
                <a:ea typeface="Times New Roman" charset="0"/>
                <a:cs typeface="Times New Roman" charset="0"/>
              </a:rPr>
              <a:t>.</a:t>
            </a:r>
          </a:p>
          <a:p>
            <a:pPr marL="285750" indent="-285750">
              <a:buFont typeface="Wingdings" charset="2"/>
              <a:buChar char="l"/>
            </a:pPr>
            <a:r>
              <a:rPr lang="en-US" altLang="zh-CN" sz="1800" dirty="0" err="1" smtClean="0">
                <a:solidFill>
                  <a:schemeClr val="accent1"/>
                </a:solidFill>
                <a:latin typeface="Times New Roman" charset="0"/>
                <a:ea typeface="Times New Roman" charset="0"/>
                <a:cs typeface="Times New Roman" charset="0"/>
              </a:rPr>
              <a:t>γ</a:t>
            </a:r>
            <a:r>
              <a:rPr lang="en-US" altLang="zh-CN" sz="1800" dirty="0" smtClean="0">
                <a:solidFill>
                  <a:schemeClr val="accent1"/>
                </a:solidFill>
                <a:latin typeface="Times New Roman" charset="0"/>
                <a:ea typeface="Times New Roman" charset="0"/>
                <a:cs typeface="Times New Roman" charset="0"/>
              </a:rPr>
              <a:t> </a:t>
            </a:r>
            <a:r>
              <a:rPr lang="en-US" altLang="zh-CN" sz="1800" dirty="0">
                <a:solidFill>
                  <a:schemeClr val="accent1"/>
                </a:solidFill>
                <a:latin typeface="Times New Roman" charset="0"/>
                <a:ea typeface="Times New Roman" charset="0"/>
                <a:cs typeface="Times New Roman" charset="0"/>
              </a:rPr>
              <a:t>: Gamma (used only for RBF </a:t>
            </a:r>
            <a:r>
              <a:rPr lang="en-US" altLang="zh-CN" sz="1800" dirty="0" smtClean="0">
                <a:solidFill>
                  <a:schemeClr val="accent1"/>
                </a:solidFill>
                <a:latin typeface="Times New Roman" charset="0"/>
                <a:ea typeface="Times New Roman" charset="0"/>
                <a:cs typeface="Times New Roman" charset="0"/>
              </a:rPr>
              <a:t>kernel)                    Behavior</a:t>
            </a:r>
            <a:r>
              <a:rPr lang="en-US" altLang="zh-CN" sz="1800" dirty="0">
                <a:solidFill>
                  <a:schemeClr val="accent1"/>
                </a:solidFill>
                <a:latin typeface="Times New Roman" charset="0"/>
                <a:ea typeface="Times New Roman" charset="0"/>
                <a:cs typeface="Times New Roman" charset="0"/>
              </a:rPr>
              <a:t>: As the value of ‘ </a:t>
            </a:r>
            <a:r>
              <a:rPr lang="en-US" altLang="zh-CN" sz="1800" dirty="0" err="1">
                <a:solidFill>
                  <a:schemeClr val="accent1"/>
                </a:solidFill>
                <a:latin typeface="Times New Roman" charset="0"/>
                <a:ea typeface="Times New Roman" charset="0"/>
                <a:cs typeface="Times New Roman" charset="0"/>
              </a:rPr>
              <a:t>γ</a:t>
            </a:r>
            <a:r>
              <a:rPr lang="en-US" altLang="zh-CN" sz="1800" dirty="0">
                <a:solidFill>
                  <a:schemeClr val="accent1"/>
                </a:solidFill>
                <a:latin typeface="Times New Roman" charset="0"/>
                <a:ea typeface="Times New Roman" charset="0"/>
                <a:cs typeface="Times New Roman" charset="0"/>
              </a:rPr>
              <a:t>’ increases the model gets </a:t>
            </a:r>
            <a:r>
              <a:rPr lang="en-US" altLang="zh-CN" sz="1800" dirty="0" err="1" smtClean="0">
                <a:solidFill>
                  <a:schemeClr val="accent1"/>
                </a:solidFill>
                <a:latin typeface="Times New Roman" charset="0"/>
                <a:ea typeface="Times New Roman" charset="0"/>
                <a:cs typeface="Times New Roman" charset="0"/>
              </a:rPr>
              <a:t>overfits.As</a:t>
            </a:r>
            <a:r>
              <a:rPr lang="en-US" altLang="zh-CN" sz="1800" dirty="0" smtClean="0">
                <a:solidFill>
                  <a:schemeClr val="accent1"/>
                </a:solidFill>
                <a:latin typeface="Times New Roman" charset="0"/>
                <a:ea typeface="Times New Roman" charset="0"/>
                <a:cs typeface="Times New Roman" charset="0"/>
              </a:rPr>
              <a:t> </a:t>
            </a:r>
            <a:r>
              <a:rPr lang="en-US" altLang="zh-CN" sz="1800" dirty="0">
                <a:solidFill>
                  <a:schemeClr val="accent1"/>
                </a:solidFill>
                <a:latin typeface="Times New Roman" charset="0"/>
                <a:ea typeface="Times New Roman" charset="0"/>
                <a:cs typeface="Times New Roman" charset="0"/>
              </a:rPr>
              <a:t>the value of ‘ </a:t>
            </a:r>
            <a:r>
              <a:rPr lang="en-US" altLang="zh-CN" sz="1800" dirty="0" err="1">
                <a:solidFill>
                  <a:schemeClr val="accent1"/>
                </a:solidFill>
                <a:latin typeface="Times New Roman" charset="0"/>
                <a:ea typeface="Times New Roman" charset="0"/>
                <a:cs typeface="Times New Roman" charset="0"/>
              </a:rPr>
              <a:t>γ</a:t>
            </a:r>
            <a:r>
              <a:rPr lang="en-US" altLang="zh-CN" sz="1800" dirty="0">
                <a:solidFill>
                  <a:schemeClr val="accent1"/>
                </a:solidFill>
                <a:latin typeface="Times New Roman" charset="0"/>
                <a:ea typeface="Times New Roman" charset="0"/>
                <a:cs typeface="Times New Roman" charset="0"/>
              </a:rPr>
              <a:t>’ decreases the model </a:t>
            </a:r>
            <a:r>
              <a:rPr lang="en-US" altLang="zh-CN" sz="1800" dirty="0" err="1">
                <a:solidFill>
                  <a:schemeClr val="accent1"/>
                </a:solidFill>
                <a:latin typeface="Times New Roman" charset="0"/>
                <a:ea typeface="Times New Roman" charset="0"/>
                <a:cs typeface="Times New Roman" charset="0"/>
              </a:rPr>
              <a:t>underfits</a:t>
            </a:r>
            <a:r>
              <a:rPr lang="en-US" altLang="zh-CN" sz="1800" dirty="0">
                <a:solidFill>
                  <a:schemeClr val="accent1"/>
                </a:solidFill>
                <a:latin typeface="Times New Roman" charset="0"/>
                <a:ea typeface="Times New Roman" charset="0"/>
                <a:cs typeface="Times New Roman" charset="0"/>
              </a:rPr>
              <a:t>.</a:t>
            </a:r>
          </a:p>
          <a:p>
            <a:endParaRPr lang="zh-CN" altLang="en-US" sz="1800" dirty="0">
              <a:solidFill>
                <a:schemeClr val="accent1"/>
              </a:solidFill>
              <a:latin typeface="Times New Roman" charset="0"/>
              <a:ea typeface="Times New Roman" charset="0"/>
              <a:cs typeface="Times New Roman" charset="0"/>
            </a:endParaRPr>
          </a:p>
        </p:txBody>
      </p:sp>
      <p:sp>
        <p:nvSpPr>
          <p:cNvPr id="9" name="文本框 8"/>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26009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4" name="Google Shape;123;p27"/>
          <p:cNvSpPr txBox="1">
            <a:spLocks/>
          </p:cNvSpPr>
          <p:nvPr/>
        </p:nvSpPr>
        <p:spPr>
          <a:xfrm>
            <a:off x="1260883" y="1580275"/>
            <a:ext cx="6771648" cy="2999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r>
              <a:rPr lang="en-US" sz="7200" dirty="0" smtClean="0">
                <a:solidFill>
                  <a:srgbClr val="BE3D3D"/>
                </a:solidFill>
                <a:latin typeface="Times New Roman" charset="0"/>
                <a:ea typeface="Times New Roman" charset="0"/>
                <a:cs typeface="Times New Roman" charset="0"/>
              </a:rPr>
              <a:t>Model Building</a:t>
            </a:r>
            <a:endParaRPr lang="en-US" sz="7200"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25070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E3D3D"/>
                </a:solidFill>
                <a:latin typeface="Times New Roman" charset="0"/>
                <a:ea typeface="Times New Roman" charset="0"/>
                <a:cs typeface="Times New Roman" charset="0"/>
              </a:rPr>
              <a:t>Variables</a:t>
            </a:r>
            <a:endParaRPr>
              <a:solidFill>
                <a:srgbClr val="BE3D3D"/>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93" y="1199931"/>
            <a:ext cx="5295900" cy="3251200"/>
          </a:xfrm>
          <a:prstGeom prst="rect">
            <a:avLst/>
          </a:prstGeom>
        </p:spPr>
      </p:pic>
      <p:sp>
        <p:nvSpPr>
          <p:cNvPr id="8" name="文本框 7"/>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hlinkClick r:id="rId4"/>
              </a:rPr>
              <a:t>https://archive.ics.uci.edu/ml/datasets/Breast+Cancer+Wisconsin+%28Diagnostic%29</a:t>
            </a:r>
            <a:endParaRPr kumimoji="1" lang="zh-CN" altLang="en-US" sz="10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49"/>
          <p:cNvSpPr txBox="1">
            <a:spLocks noGrp="1"/>
          </p:cNvSpPr>
          <p:nvPr>
            <p:ph type="title"/>
          </p:nvPr>
        </p:nvSpPr>
        <p:spPr>
          <a:xfrm>
            <a:off x="311700" y="318656"/>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solidFill>
                  <a:srgbClr val="BE3D3D"/>
                </a:solidFill>
                <a:latin typeface="Times New Roman" charset="0"/>
                <a:ea typeface="Times New Roman" charset="0"/>
                <a:cs typeface="Times New Roman" charset="0"/>
              </a:rPr>
              <a:t>Correlation test</a:t>
            </a:r>
            <a:endParaRPr dirty="0">
              <a:solidFill>
                <a:srgbClr val="BE3D3D"/>
              </a:solidFill>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65" y="944756"/>
            <a:ext cx="6410787" cy="4009557"/>
          </a:xfrm>
          <a:prstGeom prst="rect">
            <a:avLst/>
          </a:prstGeom>
        </p:spPr>
      </p:pic>
      <p:sp>
        <p:nvSpPr>
          <p:cNvPr id="3" name="文本框 2"/>
          <p:cNvSpPr txBox="1"/>
          <p:nvPr/>
        </p:nvSpPr>
        <p:spPr>
          <a:xfrm>
            <a:off x="7070834" y="1718441"/>
            <a:ext cx="1761466" cy="1323439"/>
          </a:xfrm>
          <a:prstGeom prst="rect">
            <a:avLst/>
          </a:prstGeom>
          <a:noFill/>
        </p:spPr>
        <p:txBody>
          <a:bodyPr wrap="square" rtlCol="0">
            <a:spAutoFit/>
          </a:bodyPr>
          <a:lstStyle/>
          <a:p>
            <a:r>
              <a:rPr kumimoji="1" lang="en-US" altLang="zh-CN" sz="2000" dirty="0" smtClean="0">
                <a:latin typeface="Times New Roman" charset="0"/>
                <a:ea typeface="Times New Roman" charset="0"/>
                <a:cs typeface="Times New Roman" charset="0"/>
              </a:rPr>
              <a:t>Highly correlation between some variables.</a:t>
            </a:r>
            <a:endParaRPr kumimoji="1" lang="zh-CN" altLang="en-US" sz="2000"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2" y="1017450"/>
            <a:ext cx="6418669" cy="4014487"/>
          </a:xfrm>
          <a:prstGeom prst="rect">
            <a:avLst/>
          </a:prstGeom>
        </p:spPr>
      </p:pic>
      <p:sp>
        <p:nvSpPr>
          <p:cNvPr id="6" name="文本框 5"/>
          <p:cNvSpPr txBox="1"/>
          <p:nvPr/>
        </p:nvSpPr>
        <p:spPr>
          <a:xfrm>
            <a:off x="7070834" y="1718441"/>
            <a:ext cx="1761466" cy="1323439"/>
          </a:xfrm>
          <a:prstGeom prst="rect">
            <a:avLst/>
          </a:prstGeom>
          <a:noFill/>
        </p:spPr>
        <p:txBody>
          <a:bodyPr wrap="square" rtlCol="0">
            <a:spAutoFit/>
          </a:bodyPr>
          <a:lstStyle/>
          <a:p>
            <a:r>
              <a:rPr kumimoji="1" lang="en-US" altLang="zh-CN" sz="2000" dirty="0" smtClean="0">
                <a:latin typeface="Times New Roman" charset="0"/>
                <a:ea typeface="Times New Roman" charset="0"/>
                <a:cs typeface="Times New Roman" charset="0"/>
              </a:rPr>
              <a:t>Highly correlation between some variables.</a:t>
            </a:r>
            <a:endParaRPr kumimoji="1" lang="zh-CN" altLang="en-US" sz="2000" dirty="0">
              <a:latin typeface="Times New Roman" charset="0"/>
              <a:ea typeface="Times New Roman" charset="0"/>
              <a:cs typeface="Times New Roman" charset="0"/>
            </a:endParaRPr>
          </a:p>
        </p:txBody>
      </p:sp>
      <p:sp>
        <p:nvSpPr>
          <p:cNvPr id="4" name="标题 3"/>
          <p:cNvSpPr>
            <a:spLocks noGrp="1"/>
          </p:cNvSpPr>
          <p:nvPr>
            <p:ph type="title"/>
          </p:nvPr>
        </p:nvSpPr>
        <p:spPr/>
        <p:txBody>
          <a:bodyPr/>
          <a:lstStyle/>
          <a:p>
            <a:endParaRPr kumimoji="1" lang="zh-CN" altLang="en-US"/>
          </a:p>
        </p:txBody>
      </p:sp>
      <p:sp>
        <p:nvSpPr>
          <p:cNvPr id="8" name="Google Shape;260;p49"/>
          <p:cNvSpPr txBox="1">
            <a:spLocks/>
          </p:cNvSpPr>
          <p:nvPr/>
        </p:nvSpPr>
        <p:spPr>
          <a:xfrm>
            <a:off x="311700" y="318656"/>
            <a:ext cx="8520600" cy="62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r>
              <a:rPr lang="en-US" smtClean="0">
                <a:solidFill>
                  <a:srgbClr val="BE3D3D"/>
                </a:solidFill>
                <a:latin typeface="Times New Roman" charset="0"/>
                <a:ea typeface="Times New Roman" charset="0"/>
                <a:cs typeface="Times New Roman" charset="0"/>
              </a:rPr>
              <a:t>Correlation test</a:t>
            </a:r>
            <a:endParaRPr lang="en-US"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01523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1" y="1096175"/>
            <a:ext cx="6206497" cy="3881786"/>
          </a:xfrm>
          <a:prstGeom prst="rect">
            <a:avLst/>
          </a:prstGeom>
        </p:spPr>
      </p:pic>
      <p:sp>
        <p:nvSpPr>
          <p:cNvPr id="6" name="文本框 5"/>
          <p:cNvSpPr txBox="1"/>
          <p:nvPr/>
        </p:nvSpPr>
        <p:spPr>
          <a:xfrm>
            <a:off x="7070834" y="1718441"/>
            <a:ext cx="1761466" cy="1323439"/>
          </a:xfrm>
          <a:prstGeom prst="rect">
            <a:avLst/>
          </a:prstGeom>
          <a:noFill/>
        </p:spPr>
        <p:txBody>
          <a:bodyPr wrap="square" rtlCol="0">
            <a:spAutoFit/>
          </a:bodyPr>
          <a:lstStyle/>
          <a:p>
            <a:r>
              <a:rPr kumimoji="1" lang="en-US" altLang="zh-CN" sz="2000" dirty="0" smtClean="0">
                <a:latin typeface="Times New Roman" charset="0"/>
                <a:ea typeface="Times New Roman" charset="0"/>
                <a:cs typeface="Times New Roman" charset="0"/>
              </a:rPr>
              <a:t>Highly correlation between some variables.</a:t>
            </a:r>
            <a:endParaRPr kumimoji="1" lang="zh-CN" altLang="en-US" sz="2000" dirty="0">
              <a:latin typeface="Times New Roman" charset="0"/>
              <a:ea typeface="Times New Roman" charset="0"/>
              <a:cs typeface="Times New Roman" charset="0"/>
            </a:endParaRPr>
          </a:p>
        </p:txBody>
      </p:sp>
      <p:sp>
        <p:nvSpPr>
          <p:cNvPr id="4" name="标题 3"/>
          <p:cNvSpPr>
            <a:spLocks noGrp="1"/>
          </p:cNvSpPr>
          <p:nvPr>
            <p:ph type="title"/>
          </p:nvPr>
        </p:nvSpPr>
        <p:spPr/>
        <p:txBody>
          <a:bodyPr/>
          <a:lstStyle/>
          <a:p>
            <a:endParaRPr kumimoji="1" lang="zh-CN" altLang="en-US"/>
          </a:p>
        </p:txBody>
      </p:sp>
      <p:sp>
        <p:nvSpPr>
          <p:cNvPr id="8" name="Google Shape;260;p49"/>
          <p:cNvSpPr txBox="1">
            <a:spLocks/>
          </p:cNvSpPr>
          <p:nvPr/>
        </p:nvSpPr>
        <p:spPr>
          <a:xfrm>
            <a:off x="311700" y="318656"/>
            <a:ext cx="8520600" cy="62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200"/>
              <a:buFont typeface="Playfair Display"/>
              <a:buNone/>
              <a:defRPr sz="3200" b="1" i="0" u="none" strike="noStrike" cap="none">
                <a:solidFill>
                  <a:schemeClr val="dk1"/>
                </a:solidFill>
                <a:latin typeface="Playfair Display"/>
                <a:ea typeface="Playfair Display"/>
                <a:cs typeface="Playfair Display"/>
                <a:sym typeface="Playfair Display"/>
              </a:defRPr>
            </a:lvl9pPr>
          </a:lstStyle>
          <a:p>
            <a:r>
              <a:rPr lang="en-US" smtClean="0">
                <a:solidFill>
                  <a:srgbClr val="BE3D3D"/>
                </a:solidFill>
                <a:latin typeface="Times New Roman" charset="0"/>
                <a:ea typeface="Times New Roman" charset="0"/>
                <a:cs typeface="Times New Roman" charset="0"/>
              </a:rPr>
              <a:t>Correlation test</a:t>
            </a:r>
            <a:endParaRPr lang="en-US"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84181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charset="0"/>
                <a:ea typeface="Times New Roman" charset="0"/>
                <a:cs typeface="Times New Roman" charset="0"/>
              </a:rPr>
              <a:t>Data Processing </a:t>
            </a:r>
            <a:endParaRPr dirty="0">
              <a:latin typeface="Times New Roman" charset="0"/>
              <a:ea typeface="Times New Roman" charset="0"/>
              <a:cs typeface="Times New Roman" charset="0"/>
            </a:endParaRPr>
          </a:p>
        </p:txBody>
      </p:sp>
      <p:sp>
        <p:nvSpPr>
          <p:cNvPr id="269" name="Google Shape;269;p50"/>
          <p:cNvSpPr txBox="1">
            <a:spLocks noGrp="1"/>
          </p:cNvSpPr>
          <p:nvPr>
            <p:ph type="body" idx="1"/>
          </p:nvPr>
        </p:nvSpPr>
        <p:spPr>
          <a:xfrm>
            <a:off x="5644056" y="1919547"/>
            <a:ext cx="2940268" cy="2274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accent1"/>
                </a:solidFill>
                <a:latin typeface="Times New Roman" charset="0"/>
                <a:ea typeface="Times New Roman" charset="0"/>
                <a:cs typeface="Times New Roman" charset="0"/>
              </a:rPr>
              <a:t>The number of support vectors goes done with the increasing of the </a:t>
            </a:r>
            <a:r>
              <a:rPr lang="en-US" smtClean="0">
                <a:solidFill>
                  <a:schemeClr val="accent1"/>
                </a:solidFill>
                <a:latin typeface="Times New Roman" charset="0"/>
                <a:ea typeface="Times New Roman" charset="0"/>
                <a:cs typeface="Times New Roman" charset="0"/>
              </a:rPr>
              <a:t>cost value.</a:t>
            </a:r>
            <a:endParaRPr dirty="0">
              <a:solidFill>
                <a:schemeClr val="accent1"/>
              </a:solidFill>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267254"/>
            <a:ext cx="4307489" cy="318684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charset="0"/>
                <a:ea typeface="Times New Roman" charset="0"/>
                <a:cs typeface="Times New Roman" charset="0"/>
              </a:rPr>
              <a:t>Data Processing</a:t>
            </a:r>
            <a:endParaRPr dirty="0">
              <a:latin typeface="Times New Roman" charset="0"/>
              <a:ea typeface="Times New Roman" charset="0"/>
              <a:cs typeface="Times New Roman" charset="0"/>
            </a:endParaRPr>
          </a:p>
        </p:txBody>
      </p:sp>
      <p:sp>
        <p:nvSpPr>
          <p:cNvPr id="286" name="Google Shape;286;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017450"/>
            <a:ext cx="5258104" cy="3890142"/>
          </a:xfrm>
          <a:prstGeom prst="rect">
            <a:avLst/>
          </a:prstGeom>
        </p:spPr>
      </p:pic>
      <p:sp>
        <p:nvSpPr>
          <p:cNvPr id="7" name="Google Shape;269;p50"/>
          <p:cNvSpPr txBox="1">
            <a:spLocks/>
          </p:cNvSpPr>
          <p:nvPr/>
        </p:nvSpPr>
        <p:spPr>
          <a:xfrm>
            <a:off x="5825359" y="2006257"/>
            <a:ext cx="2940268" cy="2274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US" dirty="0" smtClean="0">
                <a:solidFill>
                  <a:schemeClr val="accent1"/>
                </a:solidFill>
                <a:latin typeface="Times New Roman" charset="0"/>
                <a:ea typeface="Times New Roman" charset="0"/>
                <a:cs typeface="Times New Roman" charset="0"/>
              </a:rPr>
              <a:t>The number of support vectors will not change with the increasing of the epsilon value.</a:t>
            </a:r>
            <a:endParaRPr lang="en-US" dirty="0">
              <a:solidFill>
                <a:schemeClr val="accent1"/>
              </a:solidFill>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05816"/>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charset="0"/>
                <a:ea typeface="Times New Roman" charset="0"/>
                <a:cs typeface="Times New Roman" charset="0"/>
              </a:rPr>
              <a:t>Data Processing</a:t>
            </a:r>
            <a:endParaRPr dirty="0">
              <a:latin typeface="Times New Roman" charset="0"/>
              <a:ea typeface="Times New Roman" charset="0"/>
              <a:cs typeface="Times New Roman" charset="0"/>
            </a:endParaRPr>
          </a:p>
        </p:txBody>
      </p:sp>
      <p:sp>
        <p:nvSpPr>
          <p:cNvPr id="286" name="Google Shape;286;p52"/>
          <p:cNvSpPr txBox="1">
            <a:spLocks noGrp="1"/>
          </p:cNvSpPr>
          <p:nvPr>
            <p:ph type="body" idx="1"/>
          </p:nvPr>
        </p:nvSpPr>
        <p:spPr>
          <a:xfrm>
            <a:off x="5896304" y="2035344"/>
            <a:ext cx="2935996"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accent1"/>
                </a:solidFill>
                <a:latin typeface="Times New Roman" charset="0"/>
                <a:ea typeface="Times New Roman" charset="0"/>
                <a:cs typeface="Times New Roman" charset="0"/>
              </a:rPr>
              <a:t>For RBF kernel </a:t>
            </a:r>
            <a:r>
              <a:rPr lang="en-US" dirty="0" err="1" smtClean="0">
                <a:solidFill>
                  <a:schemeClr val="accent1"/>
                </a:solidFill>
                <a:latin typeface="Times New Roman" charset="0"/>
                <a:ea typeface="Times New Roman" charset="0"/>
                <a:cs typeface="Times New Roman" charset="0"/>
              </a:rPr>
              <a:t>fuction</a:t>
            </a:r>
            <a:r>
              <a:rPr lang="en-US" dirty="0" smtClean="0">
                <a:solidFill>
                  <a:schemeClr val="accent1"/>
                </a:solidFill>
                <a:latin typeface="Times New Roman" charset="0"/>
                <a:ea typeface="Times New Roman" charset="0"/>
                <a:cs typeface="Times New Roman" charset="0"/>
              </a:rPr>
              <a:t>: Increasing the gamma value lead the overfitting</a:t>
            </a:r>
            <a:endParaRPr dirty="0">
              <a:solidFill>
                <a:schemeClr val="accent1"/>
              </a:solidFill>
              <a:latin typeface="Times New Roman" charset="0"/>
              <a:ea typeface="Times New Roman" charset="0"/>
              <a:cs typeface="Times New Roman"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931916"/>
            <a:ext cx="5214007" cy="3857518"/>
          </a:xfrm>
          <a:prstGeom prst="rect">
            <a:avLst/>
          </a:prstGeom>
        </p:spPr>
      </p:pic>
    </p:spTree>
    <p:extLst>
      <p:ext uri="{BB962C8B-B14F-4D97-AF65-F5344CB8AC3E}">
        <p14:creationId xmlns:p14="http://schemas.microsoft.com/office/powerpoint/2010/main" val="3121656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charset="0"/>
                <a:ea typeface="Times New Roman" charset="0"/>
                <a:cs typeface="Times New Roman" charset="0"/>
              </a:rPr>
              <a:t>Data Processing</a:t>
            </a:r>
            <a:endParaRPr dirty="0">
              <a:latin typeface="Times New Roman" charset="0"/>
              <a:ea typeface="Times New Roman" charset="0"/>
              <a:cs typeface="Times New Roman" charset="0"/>
            </a:endParaRPr>
          </a:p>
        </p:txBody>
      </p:sp>
      <p:sp>
        <p:nvSpPr>
          <p:cNvPr id="286" name="Google Shape;286;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017450"/>
            <a:ext cx="5135574" cy="3799490"/>
          </a:xfrm>
          <a:prstGeom prst="rect">
            <a:avLst/>
          </a:prstGeom>
        </p:spPr>
      </p:pic>
      <p:sp>
        <p:nvSpPr>
          <p:cNvPr id="6" name="Google Shape;286;p52"/>
          <p:cNvSpPr txBox="1">
            <a:spLocks/>
          </p:cNvSpPr>
          <p:nvPr/>
        </p:nvSpPr>
        <p:spPr>
          <a:xfrm>
            <a:off x="5896304" y="2035344"/>
            <a:ext cx="2935996"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indent="0">
              <a:buFont typeface="Lato"/>
              <a:buNone/>
            </a:pPr>
            <a:r>
              <a:rPr lang="en-US" dirty="0" smtClean="0">
                <a:solidFill>
                  <a:schemeClr val="accent1"/>
                </a:solidFill>
                <a:latin typeface="Times New Roman" charset="0"/>
                <a:ea typeface="Times New Roman" charset="0"/>
                <a:cs typeface="Times New Roman" charset="0"/>
              </a:rPr>
              <a:t>For RBF kernel </a:t>
            </a:r>
            <a:r>
              <a:rPr lang="en-US" dirty="0" err="1" smtClean="0">
                <a:solidFill>
                  <a:schemeClr val="accent1"/>
                </a:solidFill>
                <a:latin typeface="Times New Roman" charset="0"/>
                <a:ea typeface="Times New Roman" charset="0"/>
                <a:cs typeface="Times New Roman" charset="0"/>
              </a:rPr>
              <a:t>fuction</a:t>
            </a:r>
            <a:r>
              <a:rPr lang="en-US" dirty="0" smtClean="0">
                <a:solidFill>
                  <a:schemeClr val="accent1"/>
                </a:solidFill>
                <a:latin typeface="Times New Roman" charset="0"/>
                <a:ea typeface="Times New Roman" charset="0"/>
                <a:cs typeface="Times New Roman" charset="0"/>
              </a:rPr>
              <a:t>: Increasing the cost value lead the overfitting</a:t>
            </a:r>
            <a:endParaRPr lang="en-US"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35508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1938800" y="1580275"/>
            <a:ext cx="5371500" cy="25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solidFill>
                  <a:srgbClr val="BE3D3D"/>
                </a:solidFill>
                <a:latin typeface="Times New Roman" charset="0"/>
                <a:ea typeface="Times New Roman" charset="0"/>
                <a:cs typeface="Times New Roman" charset="0"/>
              </a:rPr>
              <a:t>Background</a:t>
            </a:r>
            <a:endParaRPr sz="7200" dirty="0">
              <a:solidFill>
                <a:srgbClr val="BE3D3D"/>
              </a:solidFill>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fontAlgn="base"/>
            <a:r>
              <a:rPr lang="en-US" altLang="zh-CN" dirty="0"/>
              <a:t>k-Fold Cross-Validation</a:t>
            </a:r>
          </a:p>
        </p:txBody>
      </p:sp>
      <p:sp>
        <p:nvSpPr>
          <p:cNvPr id="286" name="Google Shape;286;p52"/>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Autofit/>
          </a:bodyPr>
          <a:lstStyle/>
          <a:p>
            <a:pPr marL="0" lvl="0" indent="0">
              <a:buNone/>
            </a:pPr>
            <a:r>
              <a:rPr lang="en-US" altLang="zh-CN" b="1" dirty="0">
                <a:solidFill>
                  <a:schemeClr val="accent1"/>
                </a:solidFill>
                <a:latin typeface="Times New Roman" charset="0"/>
                <a:ea typeface="Times New Roman" charset="0"/>
                <a:cs typeface="Times New Roman" charset="0"/>
              </a:rPr>
              <a:t>Cross</a:t>
            </a:r>
            <a:r>
              <a:rPr lang="en-US" altLang="zh-CN" dirty="0">
                <a:solidFill>
                  <a:schemeClr val="accent1"/>
                </a:solidFill>
                <a:latin typeface="Times New Roman" charset="0"/>
                <a:ea typeface="Times New Roman" charset="0"/>
                <a:cs typeface="Times New Roman" charset="0"/>
              </a:rPr>
              <a:t>-</a:t>
            </a:r>
            <a:r>
              <a:rPr lang="en-US" altLang="zh-CN" b="1" dirty="0">
                <a:solidFill>
                  <a:schemeClr val="accent1"/>
                </a:solidFill>
                <a:latin typeface="Times New Roman" charset="0"/>
                <a:ea typeface="Times New Roman" charset="0"/>
                <a:cs typeface="Times New Roman" charset="0"/>
              </a:rPr>
              <a:t>validation</a:t>
            </a:r>
            <a:r>
              <a:rPr lang="en-US" altLang="zh-CN" dirty="0">
                <a:solidFill>
                  <a:schemeClr val="accent1"/>
                </a:solidFill>
                <a:latin typeface="Times New Roman" charset="0"/>
                <a:ea typeface="Times New Roman" charset="0"/>
                <a:cs typeface="Times New Roman" charset="0"/>
              </a:rPr>
              <a:t> is a technique that is used for the assessment of how the results of statistical analysis generalize to an independent data set. </a:t>
            </a:r>
            <a:r>
              <a:rPr lang="en-US" altLang="zh-CN" b="1" dirty="0">
                <a:solidFill>
                  <a:schemeClr val="accent1"/>
                </a:solidFill>
                <a:latin typeface="Times New Roman" charset="0"/>
                <a:ea typeface="Times New Roman" charset="0"/>
                <a:cs typeface="Times New Roman" charset="0"/>
              </a:rPr>
              <a:t>Cross</a:t>
            </a:r>
            <a:r>
              <a:rPr lang="en-US" altLang="zh-CN" dirty="0">
                <a:solidFill>
                  <a:schemeClr val="accent1"/>
                </a:solidFill>
                <a:latin typeface="Times New Roman" charset="0"/>
                <a:ea typeface="Times New Roman" charset="0"/>
                <a:cs typeface="Times New Roman" charset="0"/>
              </a:rPr>
              <a:t>-</a:t>
            </a:r>
            <a:r>
              <a:rPr lang="en-US" altLang="zh-CN" b="1" dirty="0">
                <a:solidFill>
                  <a:schemeClr val="accent1"/>
                </a:solidFill>
                <a:latin typeface="Times New Roman" charset="0"/>
                <a:ea typeface="Times New Roman" charset="0"/>
                <a:cs typeface="Times New Roman" charset="0"/>
              </a:rPr>
              <a:t>validation</a:t>
            </a:r>
            <a:r>
              <a:rPr lang="en-US" altLang="zh-CN" dirty="0">
                <a:solidFill>
                  <a:schemeClr val="accent1"/>
                </a:solidFill>
                <a:latin typeface="Times New Roman" charset="0"/>
                <a:ea typeface="Times New Roman" charset="0"/>
                <a:cs typeface="Times New Roman" charset="0"/>
              </a:rPr>
              <a:t> is largely used in settings where the target is prediction and it is necessary to estimate the accuracy of the performance of a predictive model</a:t>
            </a:r>
            <a:r>
              <a:rPr lang="en-US" altLang="zh-CN" dirty="0" smtClean="0">
                <a:solidFill>
                  <a:schemeClr val="accent1"/>
                </a:solidFill>
                <a:latin typeface="Times New Roman" charset="0"/>
                <a:ea typeface="Times New Roman" charset="0"/>
                <a:cs typeface="Times New Roman" charset="0"/>
              </a:rPr>
              <a:t>.</a:t>
            </a:r>
          </a:p>
          <a:p>
            <a:pPr marL="0" lvl="0" indent="0">
              <a:buNone/>
            </a:pPr>
            <a:endParaRPr lang="en-US" dirty="0">
              <a:solidFill>
                <a:schemeClr val="accent1"/>
              </a:solidFill>
              <a:latin typeface="Times New Roman" charset="0"/>
              <a:ea typeface="Times New Roman" charset="0"/>
              <a:cs typeface="Times New Roman" charset="0"/>
            </a:endParaRPr>
          </a:p>
          <a:p>
            <a:pPr marL="0" lvl="0" indent="0">
              <a:buNone/>
            </a:pPr>
            <a:r>
              <a:rPr lang="en-US" dirty="0" smtClean="0">
                <a:solidFill>
                  <a:schemeClr val="accent1"/>
                </a:solidFill>
                <a:latin typeface="Times New Roman" charset="0"/>
                <a:ea typeface="Times New Roman" charset="0"/>
                <a:cs typeface="Times New Roman" charset="0"/>
              </a:rPr>
              <a:t>In the project, both SVM model and GLM model are use 10-Fold Cross-Validation</a:t>
            </a:r>
            <a:endParaRPr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938174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fontAlgn="base"/>
            <a:r>
              <a:rPr lang="en-US" altLang="zh-CN" dirty="0">
                <a:latin typeface="Times New Roman" charset="0"/>
                <a:ea typeface="Times New Roman" charset="0"/>
                <a:cs typeface="Times New Roman" charset="0"/>
              </a:rPr>
              <a:t>k-Fold Cross-Validation</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5" y="1088249"/>
            <a:ext cx="7386145" cy="3797923"/>
          </a:xfrm>
          <a:prstGeom prst="rect">
            <a:avLst/>
          </a:prstGeom>
        </p:spPr>
      </p:pic>
      <p:sp>
        <p:nvSpPr>
          <p:cNvPr id="6" name="文本框 5"/>
          <p:cNvSpPr txBox="1"/>
          <p:nvPr/>
        </p:nvSpPr>
        <p:spPr>
          <a:xfrm>
            <a:off x="169150" y="4833860"/>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4"/>
              </a:rPr>
              <a:t>https://en.wikipedia.org/wiki/Cross-validation_(statistics)</a:t>
            </a:r>
            <a:endParaRPr kumimoji="1" lang="zh-CN" altLang="en-US" sz="1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06856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smtClean="0">
                <a:latin typeface="Times New Roman" charset="0"/>
                <a:ea typeface="Times New Roman" charset="0"/>
                <a:cs typeface="Times New Roman" charset="0"/>
              </a:rPr>
              <a:t>Generalized </a:t>
            </a:r>
            <a:r>
              <a:rPr lang="en-US" dirty="0" smtClean="0">
                <a:latin typeface="Times New Roman" charset="0"/>
                <a:ea typeface="Times New Roman" charset="0"/>
                <a:cs typeface="Times New Roman" charset="0"/>
              </a:rPr>
              <a:t>Linear </a:t>
            </a:r>
            <a:r>
              <a:rPr lang="en-US" altLang="zh-CN" dirty="0" smtClean="0">
                <a:latin typeface="Times New Roman" charset="0"/>
                <a:ea typeface="Times New Roman" charset="0"/>
                <a:cs typeface="Times New Roman" charset="0"/>
              </a:rPr>
              <a:t>Model</a:t>
            </a:r>
            <a:endParaRPr dirty="0">
              <a:latin typeface="Times New Roman" charset="0"/>
              <a:ea typeface="Times New Roman" charset="0"/>
              <a:cs typeface="Times New Roman" charset="0"/>
            </a:endParaRPr>
          </a:p>
        </p:txBody>
      </p:sp>
      <p:sp>
        <p:nvSpPr>
          <p:cNvPr id="2" name="文本占位符 1"/>
          <p:cNvSpPr>
            <a:spLocks noGrp="1"/>
          </p:cNvSpPr>
          <p:nvPr>
            <p:ph type="body" idx="1"/>
          </p:nvPr>
        </p:nvSpPr>
        <p:spPr>
          <a:xfrm>
            <a:off x="5612524" y="2191406"/>
            <a:ext cx="3156714" cy="277160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rPr>
              <a:t>Get the GLM model using 10-Fold Cross Validation. We can see the most important variable is </a:t>
            </a:r>
            <a:r>
              <a:rPr kumimoji="1" lang="en-US" altLang="zh-CN" dirty="0" err="1" smtClean="0">
                <a:solidFill>
                  <a:schemeClr val="accent1"/>
                </a:solidFill>
              </a:rPr>
              <a:t>area_worst</a:t>
            </a:r>
            <a:r>
              <a:rPr kumimoji="1" lang="en-US" altLang="zh-CN" dirty="0" smtClean="0">
                <a:solidFill>
                  <a:schemeClr val="accent1"/>
                </a:solidFill>
              </a:rPr>
              <a:t>.</a:t>
            </a:r>
            <a:endParaRPr kumimoji="1" lang="zh-CN" altLang="en-US" dirty="0">
              <a:solidFill>
                <a:schemeClr val="accent1"/>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6" y="1152475"/>
            <a:ext cx="5128351" cy="3477343"/>
          </a:xfrm>
          <a:prstGeom prst="rect">
            <a:avLst/>
          </a:prstGeom>
        </p:spPr>
      </p:pic>
    </p:spTree>
    <p:extLst>
      <p:ext uri="{BB962C8B-B14F-4D97-AF65-F5344CB8AC3E}">
        <p14:creationId xmlns:p14="http://schemas.microsoft.com/office/powerpoint/2010/main" val="17415235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lvl="0"/>
            <a:r>
              <a:rPr lang="en-US" altLang="zh-CN" dirty="0" smtClean="0">
                <a:latin typeface="Times New Roman" charset="0"/>
                <a:ea typeface="Times New Roman" charset="0"/>
                <a:cs typeface="Times New Roman" charset="0"/>
              </a:rPr>
              <a:t>Generalized </a:t>
            </a:r>
            <a:r>
              <a:rPr lang="en-US" altLang="zh-CN" dirty="0">
                <a:latin typeface="Times New Roman" charset="0"/>
                <a:ea typeface="Times New Roman" charset="0"/>
                <a:cs typeface="Times New Roman" charset="0"/>
              </a:rPr>
              <a:t>Linear Model</a:t>
            </a:r>
            <a:endParaRPr dirty="0">
              <a:latin typeface="Times New Roman" charset="0"/>
              <a:ea typeface="Times New Roman" charset="0"/>
              <a:cs typeface="Times New Roman" charset="0"/>
            </a:endParaRPr>
          </a:p>
        </p:txBody>
      </p:sp>
      <p:sp>
        <p:nvSpPr>
          <p:cNvPr id="2" name="文本占位符 1"/>
          <p:cNvSpPr>
            <a:spLocks noGrp="1"/>
          </p:cNvSpPr>
          <p:nvPr>
            <p:ph type="body" idx="1"/>
          </p:nvPr>
        </p:nvSpPr>
        <p:spPr>
          <a:xfrm>
            <a:off x="5510049" y="2371894"/>
            <a:ext cx="3156714" cy="277160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rPr>
              <a:t>But all of the coefficients in the model are vary small </a:t>
            </a:r>
            <a:endParaRPr kumimoji="1" lang="zh-CN" altLang="en-US" dirty="0">
              <a:solidFill>
                <a:schemeClr val="accent1"/>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93" y="1074422"/>
            <a:ext cx="3859607" cy="3588229"/>
          </a:xfrm>
          <a:prstGeom prst="rect">
            <a:avLst/>
          </a:prstGeom>
        </p:spPr>
      </p:pic>
    </p:spTree>
    <p:extLst>
      <p:ext uri="{BB962C8B-B14F-4D97-AF65-F5344CB8AC3E}">
        <p14:creationId xmlns:p14="http://schemas.microsoft.com/office/powerpoint/2010/main" val="1426971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056869"/>
            <a:ext cx="6851431" cy="3607612"/>
          </a:xfrm>
          <a:prstGeom prst="rect">
            <a:avLst/>
          </a:prstGeom>
        </p:spPr>
      </p:pic>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charset="0"/>
                <a:ea typeface="Times New Roman" charset="0"/>
                <a:cs typeface="Times New Roman" charset="0"/>
              </a:rPr>
              <a:t>SVM output</a:t>
            </a:r>
            <a:endParaRPr dirty="0">
              <a:latin typeface="Times New Roman" charset="0"/>
              <a:ea typeface="Times New Roman" charset="0"/>
              <a:cs typeface="Times New Roman" charset="0"/>
            </a:endParaRPr>
          </a:p>
        </p:txBody>
      </p:sp>
      <p:sp>
        <p:nvSpPr>
          <p:cNvPr id="3" name="文本占位符 2"/>
          <p:cNvSpPr>
            <a:spLocks noGrp="1"/>
          </p:cNvSpPr>
          <p:nvPr>
            <p:ph type="body" idx="1"/>
          </p:nvPr>
        </p:nvSpPr>
        <p:spPr>
          <a:xfrm>
            <a:off x="4091152" y="2860675"/>
            <a:ext cx="4969748" cy="2621834"/>
          </a:xfrm>
        </p:spPr>
        <p:txBody>
          <a:bodyPr/>
          <a:lstStyle/>
          <a:p>
            <a:pPr marL="114300" indent="0">
              <a:buNone/>
            </a:pPr>
            <a:r>
              <a:rPr kumimoji="1" lang="en-US" altLang="zh-CN" dirty="0" smtClean="0">
                <a:solidFill>
                  <a:schemeClr val="accent1"/>
                </a:solidFill>
                <a:latin typeface="Times New Roman" charset="0"/>
                <a:ea typeface="Times New Roman" charset="0"/>
                <a:cs typeface="Times New Roman" charset="0"/>
              </a:rPr>
              <a:t>Gamma default</a:t>
            </a:r>
            <a:r>
              <a:rPr kumimoji="1" lang="en-US" altLang="zh-CN" dirty="0">
                <a:solidFill>
                  <a:schemeClr val="accent1"/>
                </a:solidFill>
                <a:latin typeface="Times New Roman" charset="0"/>
                <a:ea typeface="Times New Roman" charset="0"/>
                <a:cs typeface="Times New Roman" charset="0"/>
              </a:rPr>
              <a:t>: 1/(data dimension</a:t>
            </a:r>
            <a:r>
              <a:rPr kumimoji="1" lang="en-US" altLang="zh-CN" dirty="0" smtClean="0">
                <a:solidFill>
                  <a:schemeClr val="accent1"/>
                </a:solidFill>
                <a:latin typeface="Times New Roman" charset="0"/>
                <a:ea typeface="Times New Roman" charset="0"/>
                <a:cs typeface="Times New Roman" charset="0"/>
              </a:rPr>
              <a:t>)</a:t>
            </a:r>
          </a:p>
          <a:p>
            <a:pPr marL="114300" indent="0">
              <a:buNone/>
            </a:pPr>
            <a:endParaRPr kumimoji="1" lang="en-US" altLang="zh-CN" dirty="0">
              <a:solidFill>
                <a:schemeClr val="accent1"/>
              </a:solidFill>
              <a:latin typeface="Times New Roman" charset="0"/>
              <a:ea typeface="Times New Roman" charset="0"/>
              <a:cs typeface="Times New Roman" charset="0"/>
            </a:endParaRPr>
          </a:p>
          <a:p>
            <a:pPr marL="114300" indent="0">
              <a:buNone/>
            </a:pPr>
            <a:endParaRPr kumimoji="1" lang="zh-CN" altLang="en-US"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952812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charset="0"/>
                <a:ea typeface="Times New Roman" charset="0"/>
                <a:cs typeface="Times New Roman" charset="0"/>
              </a:rPr>
              <a:t>Data points</a:t>
            </a:r>
            <a:endParaRPr dirty="0">
              <a:latin typeface="Times New Roman" charset="0"/>
              <a:ea typeface="Times New Roman" charset="0"/>
              <a:cs typeface="Times New Roman" charset="0"/>
            </a:endParaRPr>
          </a:p>
        </p:txBody>
      </p:sp>
      <p:sp>
        <p:nvSpPr>
          <p:cNvPr id="2" name="文本占位符 1"/>
          <p:cNvSpPr>
            <a:spLocks noGrp="1"/>
          </p:cNvSpPr>
          <p:nvPr>
            <p:ph type="body" idx="1"/>
          </p:nvPr>
        </p:nvSpPr>
        <p:spPr>
          <a:xfrm>
            <a:off x="5778062" y="1834722"/>
            <a:ext cx="3054238" cy="3416400"/>
          </a:xfrm>
        </p:spPr>
        <p:txBody>
          <a:bodyPr/>
          <a:lstStyle/>
          <a:p>
            <a:pPr marL="114300" indent="0">
              <a:buNone/>
            </a:pPr>
            <a:r>
              <a:rPr kumimoji="1" lang="en-US" altLang="zh-CN" dirty="0" smtClean="0">
                <a:solidFill>
                  <a:schemeClr val="accent1"/>
                </a:solidFill>
                <a:latin typeface="Times New Roman" charset="0"/>
                <a:ea typeface="Times New Roman" charset="0"/>
                <a:cs typeface="Times New Roman" charset="0"/>
              </a:rPr>
              <a:t>It’s hard to separate using linear function.</a:t>
            </a:r>
            <a:endParaRPr kumimoji="1" lang="zh-CN" altLang="en-US" dirty="0">
              <a:solidFill>
                <a:schemeClr val="accent1"/>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13" y="1069318"/>
            <a:ext cx="5263177" cy="3582714"/>
          </a:xfrm>
          <a:prstGeom prst="rect">
            <a:avLst/>
          </a:prstGeom>
        </p:spPr>
      </p:pic>
    </p:spTree>
    <p:extLst>
      <p:ext uri="{BB962C8B-B14F-4D97-AF65-F5344CB8AC3E}">
        <p14:creationId xmlns:p14="http://schemas.microsoft.com/office/powerpoint/2010/main" val="974406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charset="0"/>
                <a:ea typeface="Times New Roman" charset="0"/>
                <a:cs typeface="Times New Roman" charset="0"/>
              </a:rPr>
              <a:t>Best tune</a:t>
            </a:r>
            <a:endParaRPr dirty="0">
              <a:latin typeface="Times New Roman" charset="0"/>
              <a:ea typeface="Times New Roman" charset="0"/>
              <a:cs typeface="Times New Roman" charset="0"/>
            </a:endParaRPr>
          </a:p>
        </p:txBody>
      </p:sp>
      <p:sp>
        <p:nvSpPr>
          <p:cNvPr id="286" name="Google Shape;286;p52"/>
          <p:cNvSpPr txBox="1">
            <a:spLocks noGrp="1"/>
          </p:cNvSpPr>
          <p:nvPr>
            <p:ph type="body" idx="1"/>
          </p:nvPr>
        </p:nvSpPr>
        <p:spPr>
          <a:xfrm>
            <a:off x="5801710" y="2025869"/>
            <a:ext cx="3030590" cy="2543006"/>
          </a:xfrm>
          <a:prstGeom prst="rect">
            <a:avLst/>
          </a:prstGeom>
        </p:spPr>
        <p:txBody>
          <a:bodyPr spcFirstLastPara="1" wrap="square" lIns="91425" tIns="91425" rIns="91425" bIns="91425" anchor="t" anchorCtr="0">
            <a:noAutofit/>
          </a:bodyPr>
          <a:lstStyle/>
          <a:p>
            <a:pPr marL="0" lvl="0" indent="0">
              <a:buNone/>
            </a:pPr>
            <a:r>
              <a:rPr lang="en-US" altLang="zh-CN" dirty="0" smtClean="0">
                <a:solidFill>
                  <a:schemeClr val="accent1"/>
                </a:solidFill>
                <a:latin typeface="Times New Roman" charset="0"/>
                <a:ea typeface="Times New Roman" charset="0"/>
                <a:cs typeface="Times New Roman" charset="0"/>
              </a:rPr>
              <a:t>The darker of the color mean lower </a:t>
            </a:r>
            <a:r>
              <a:rPr lang="en-US" altLang="zh-CN" dirty="0">
                <a:solidFill>
                  <a:schemeClr val="accent1"/>
                </a:solidFill>
                <a:latin typeface="Times New Roman" charset="0"/>
                <a:ea typeface="Times New Roman" charset="0"/>
                <a:cs typeface="Times New Roman" charset="0"/>
              </a:rPr>
              <a:t>classification error</a:t>
            </a:r>
            <a:endParaRPr dirty="0">
              <a:solidFill>
                <a:schemeClr val="accent1"/>
              </a:solidFill>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0" y="1017450"/>
            <a:ext cx="5401942" cy="3996559"/>
          </a:xfrm>
          <a:prstGeom prst="rect">
            <a:avLst/>
          </a:prstGeom>
        </p:spPr>
      </p:pic>
    </p:spTree>
    <p:extLst>
      <p:ext uri="{BB962C8B-B14F-4D97-AF65-F5344CB8AC3E}">
        <p14:creationId xmlns:p14="http://schemas.microsoft.com/office/powerpoint/2010/main" val="1990018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charset="0"/>
                <a:ea typeface="Times New Roman" charset="0"/>
                <a:cs typeface="Times New Roman" charset="0"/>
              </a:rPr>
              <a:t>Best tune</a:t>
            </a:r>
            <a:endParaRPr dirty="0">
              <a:latin typeface="Times New Roman" charset="0"/>
              <a:ea typeface="Times New Roman" charset="0"/>
              <a:cs typeface="Times New Roman" charset="0"/>
            </a:endParaRPr>
          </a:p>
        </p:txBody>
      </p:sp>
      <p:sp>
        <p:nvSpPr>
          <p:cNvPr id="3" name="文本占位符 2"/>
          <p:cNvSpPr>
            <a:spLocks noGrp="1"/>
          </p:cNvSpPr>
          <p:nvPr>
            <p:ph type="body" idx="1"/>
          </p:nvPr>
        </p:nvSpPr>
        <p:spPr>
          <a:xfrm>
            <a:off x="5147442" y="2952968"/>
            <a:ext cx="3385313" cy="34164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latin typeface="Times New Roman" charset="0"/>
                <a:ea typeface="Times New Roman" charset="0"/>
                <a:cs typeface="Times New Roman" charset="0"/>
              </a:rPr>
              <a:t>From the R output, we can get the best Cost and gamma value is 10 and 0.5</a:t>
            </a:r>
            <a:endParaRPr kumimoji="1" lang="zh-CN" altLang="en-US" dirty="0">
              <a:solidFill>
                <a:schemeClr val="accent1"/>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89" y="1095703"/>
            <a:ext cx="3847532" cy="37145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135" y="1975946"/>
            <a:ext cx="5230211" cy="731799"/>
          </a:xfrm>
          <a:prstGeom prst="rect">
            <a:avLst/>
          </a:prstGeom>
        </p:spPr>
      </p:pic>
    </p:spTree>
    <p:extLst>
      <p:ext uri="{BB962C8B-B14F-4D97-AF65-F5344CB8AC3E}">
        <p14:creationId xmlns:p14="http://schemas.microsoft.com/office/powerpoint/2010/main" val="284038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Comparison </a:t>
            </a:r>
            <a:endParaRPr kumimoji="1" lang="zh-CN" altLang="en-US" dirty="0"/>
          </a:p>
        </p:txBody>
      </p:sp>
      <p:sp>
        <p:nvSpPr>
          <p:cNvPr id="3" name="文本占位符 2"/>
          <p:cNvSpPr>
            <a:spLocks noGrp="1"/>
          </p:cNvSpPr>
          <p:nvPr>
            <p:ph type="body" idx="1"/>
          </p:nvPr>
        </p:nvSpPr>
        <p:spPr>
          <a:xfrm>
            <a:off x="311700" y="1152475"/>
            <a:ext cx="8520600" cy="73150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latin typeface="Times New Roman" charset="0"/>
                <a:ea typeface="Times New Roman" charset="0"/>
                <a:cs typeface="Times New Roman" charset="0"/>
              </a:rPr>
              <a:t>         Linear kernel                                 VS                             Radial kernel</a:t>
            </a:r>
            <a:endParaRPr kumimoji="1" lang="zh-CN" altLang="en-US" dirty="0">
              <a:solidFill>
                <a:schemeClr val="accent1"/>
              </a:solidFill>
              <a:latin typeface="Times New Roman" charset="0"/>
              <a:ea typeface="Times New Roman" charset="0"/>
              <a:cs typeface="Times New Roman" charset="0"/>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883979"/>
            <a:ext cx="4038600" cy="146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83979"/>
            <a:ext cx="4038600" cy="1460500"/>
          </a:xfrm>
          <a:prstGeom prst="rect">
            <a:avLst/>
          </a:prstGeom>
        </p:spPr>
      </p:pic>
    </p:spTree>
    <p:extLst>
      <p:ext uri="{BB962C8B-B14F-4D97-AF65-F5344CB8AC3E}">
        <p14:creationId xmlns:p14="http://schemas.microsoft.com/office/powerpoint/2010/main" val="6409683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Comparison </a:t>
            </a:r>
            <a:endParaRPr kumimoji="1" lang="zh-CN" altLang="en-US" dirty="0"/>
          </a:p>
        </p:txBody>
      </p:sp>
      <p:sp>
        <p:nvSpPr>
          <p:cNvPr id="3" name="文本占位符 2"/>
          <p:cNvSpPr>
            <a:spLocks noGrp="1"/>
          </p:cNvSpPr>
          <p:nvPr>
            <p:ph type="body" idx="1"/>
          </p:nvPr>
        </p:nvSpPr>
        <p:spPr>
          <a:xfrm>
            <a:off x="311700" y="1152475"/>
            <a:ext cx="8520600" cy="73150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latin typeface="Times New Roman" charset="0"/>
                <a:ea typeface="Times New Roman" charset="0"/>
                <a:cs typeface="Times New Roman" charset="0"/>
              </a:rPr>
              <a:t>      GLM model                           VS                     SVM model with Radial kernel</a:t>
            </a:r>
            <a:endParaRPr kumimoji="1" lang="zh-CN" altLang="en-US" dirty="0">
              <a:solidFill>
                <a:schemeClr val="accent1"/>
              </a:solidFill>
              <a:latin typeface="Times New Roman" charset="0"/>
              <a:ea typeface="Times New Roman" charset="0"/>
              <a:cs typeface="Times New Roman"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83979"/>
            <a:ext cx="4038600" cy="14605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883979"/>
            <a:ext cx="4038600" cy="1460500"/>
          </a:xfrm>
          <a:prstGeom prst="rect">
            <a:avLst/>
          </a:prstGeom>
        </p:spPr>
      </p:pic>
    </p:spTree>
    <p:extLst>
      <p:ext uri="{BB962C8B-B14F-4D97-AF65-F5344CB8AC3E}">
        <p14:creationId xmlns:p14="http://schemas.microsoft.com/office/powerpoint/2010/main" val="919999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143700" y="13560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BE3D3D"/>
                </a:solidFill>
                <a:latin typeface="Times New Roman" charset="0"/>
                <a:ea typeface="Times New Roman" charset="0"/>
                <a:cs typeface="Times New Roman" charset="0"/>
              </a:rPr>
              <a:t>Background:   </a:t>
            </a:r>
            <a:endParaRPr dirty="0">
              <a:solidFill>
                <a:srgbClr val="BE3D3D"/>
              </a:solidFill>
              <a:latin typeface="Times New Roman" charset="0"/>
              <a:ea typeface="Times New Roman" charset="0"/>
              <a:cs typeface="Times New Roman" charset="0"/>
            </a:endParaRPr>
          </a:p>
          <a:p>
            <a:pPr marL="0" lvl="0" indent="0" algn="l" rtl="0">
              <a:spcBef>
                <a:spcPts val="0"/>
              </a:spcBef>
              <a:spcAft>
                <a:spcPts val="0"/>
              </a:spcAft>
              <a:buNone/>
            </a:pPr>
            <a:endParaRPr dirty="0">
              <a:latin typeface="Times New Roman" charset="0"/>
              <a:ea typeface="Times New Roman" charset="0"/>
              <a:cs typeface="Times New Roman" charset="0"/>
            </a:endParaRPr>
          </a:p>
        </p:txBody>
      </p:sp>
      <p:sp>
        <p:nvSpPr>
          <p:cNvPr id="129" name="Google Shape;129;p28"/>
          <p:cNvSpPr txBox="1">
            <a:spLocks noGrp="1"/>
          </p:cNvSpPr>
          <p:nvPr>
            <p:ph type="body" idx="1"/>
          </p:nvPr>
        </p:nvSpPr>
        <p:spPr>
          <a:xfrm>
            <a:off x="479700" y="1278342"/>
            <a:ext cx="8184600" cy="34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1A1A1A"/>
              </a:solidFill>
              <a:highlight>
                <a:srgbClr val="FFFFFF"/>
              </a:highlight>
              <a:latin typeface="Times New Roman" charset="0"/>
              <a:ea typeface="Times New Roman" charset="0"/>
              <a:cs typeface="Times New Roman" charset="0"/>
            </a:endParaRPr>
          </a:p>
          <a:p>
            <a:pPr marL="0" lvl="0" indent="0" algn="l" rtl="0">
              <a:spcBef>
                <a:spcPts val="0"/>
              </a:spcBef>
              <a:spcAft>
                <a:spcPts val="0"/>
              </a:spcAft>
              <a:buNone/>
            </a:pPr>
            <a:endParaRPr sz="1200" dirty="0">
              <a:solidFill>
                <a:srgbClr val="1A1A1A"/>
              </a:solidFill>
              <a:highlight>
                <a:srgbClr val="FFFFFF"/>
              </a:highlight>
              <a:latin typeface="Times New Roman" charset="0"/>
              <a:ea typeface="Times New Roman" charset="0"/>
              <a:cs typeface="Times New Roman" charset="0"/>
            </a:endParaRPr>
          </a:p>
          <a:p>
            <a:pPr marL="0" lvl="0" indent="0" algn="l" rtl="0">
              <a:spcBef>
                <a:spcPts val="0"/>
              </a:spcBef>
              <a:spcAft>
                <a:spcPts val="0"/>
              </a:spcAft>
              <a:buNone/>
            </a:pPr>
            <a:endParaRPr sz="1200" dirty="0">
              <a:solidFill>
                <a:srgbClr val="1A1A1A"/>
              </a:solidFill>
              <a:highlight>
                <a:srgbClr val="FFFFFF"/>
              </a:highlight>
              <a:latin typeface="Times New Roman" charset="0"/>
              <a:ea typeface="Times New Roman" charset="0"/>
              <a:cs typeface="Times New Roman" charset="0"/>
            </a:endParaRPr>
          </a:p>
          <a:p>
            <a:pPr marL="0" lvl="0" indent="0" algn="l" rtl="0">
              <a:spcBef>
                <a:spcPts val="0"/>
              </a:spcBef>
              <a:spcAft>
                <a:spcPts val="0"/>
              </a:spcAft>
              <a:buNone/>
            </a:pPr>
            <a:endParaRPr sz="1200" dirty="0">
              <a:latin typeface="Times New Roman" charset="0"/>
              <a:ea typeface="Times New Roman" charset="0"/>
              <a:cs typeface="Times New Roman" charset="0"/>
            </a:endParaRPr>
          </a:p>
          <a:p>
            <a:pPr marL="0" lvl="0" indent="0" algn="l" rtl="0">
              <a:spcBef>
                <a:spcPts val="1600"/>
              </a:spcBef>
              <a:spcAft>
                <a:spcPts val="1600"/>
              </a:spcAft>
              <a:buNone/>
            </a:pPr>
            <a:endParaRPr sz="1200" dirty="0">
              <a:latin typeface="Times New Roman" charset="0"/>
              <a:ea typeface="Times New Roman" charset="0"/>
              <a:cs typeface="Times New Roman" charset="0"/>
            </a:endParaRPr>
          </a:p>
        </p:txBody>
      </p:sp>
      <p:sp>
        <p:nvSpPr>
          <p:cNvPr id="131" name="Google Shape;131;p28"/>
          <p:cNvSpPr txBox="1"/>
          <p:nvPr/>
        </p:nvSpPr>
        <p:spPr>
          <a:xfrm>
            <a:off x="656625" y="761700"/>
            <a:ext cx="5730600" cy="66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smtClean="0">
                <a:solidFill>
                  <a:srgbClr val="FFFFFF"/>
                </a:solidFill>
                <a:highlight>
                  <a:srgbClr val="BE3D3D"/>
                </a:highlight>
                <a:latin typeface="Times New Roman" charset="0"/>
                <a:ea typeface="Times New Roman" charset="0"/>
                <a:cs typeface="Times New Roman" charset="0"/>
                <a:sym typeface="Lato"/>
              </a:rPr>
              <a:t>SVM</a:t>
            </a:r>
            <a:r>
              <a:rPr lang="en" sz="2400" dirty="0" smtClean="0">
                <a:solidFill>
                  <a:srgbClr val="FFFFFF"/>
                </a:solidFill>
                <a:highlight>
                  <a:srgbClr val="BE3D3D"/>
                </a:highlight>
                <a:latin typeface="Times New Roman" charset="0"/>
                <a:ea typeface="Times New Roman" charset="0"/>
                <a:cs typeface="Times New Roman" charset="0"/>
                <a:sym typeface="Lato"/>
              </a:rPr>
              <a:t>:</a:t>
            </a:r>
            <a:endParaRPr sz="2400" dirty="0">
              <a:solidFill>
                <a:srgbClr val="FFFFFF"/>
              </a:solidFill>
              <a:highlight>
                <a:srgbClr val="BE3D3D"/>
              </a:highlight>
              <a:latin typeface="Times New Roman" charset="0"/>
              <a:ea typeface="Times New Roman" charset="0"/>
              <a:cs typeface="Times New Roman" charset="0"/>
              <a:sym typeface="Lato"/>
            </a:endParaRPr>
          </a:p>
          <a:p>
            <a:pPr marL="0" lvl="0" indent="0" algn="l" rtl="0">
              <a:spcBef>
                <a:spcPts val="0"/>
              </a:spcBef>
              <a:spcAft>
                <a:spcPts val="0"/>
              </a:spcAft>
              <a:buNone/>
            </a:pPr>
            <a:endParaRPr dirty="0">
              <a:latin typeface="Times New Roman" charset="0"/>
              <a:ea typeface="Times New Roman" charset="0"/>
              <a:cs typeface="Times New Roman" charset="0"/>
              <a:sym typeface="Lato"/>
            </a:endParaRPr>
          </a:p>
        </p:txBody>
      </p:sp>
      <p:sp>
        <p:nvSpPr>
          <p:cNvPr id="2" name="文本框 1"/>
          <p:cNvSpPr txBox="1"/>
          <p:nvPr/>
        </p:nvSpPr>
        <p:spPr>
          <a:xfrm>
            <a:off x="772511" y="1332750"/>
            <a:ext cx="6195848" cy="2862322"/>
          </a:xfrm>
          <a:prstGeom prst="rect">
            <a:avLst/>
          </a:prstGeom>
          <a:noFill/>
        </p:spPr>
        <p:txBody>
          <a:bodyPr wrap="square" rtlCol="0">
            <a:spAutoFit/>
          </a:bodyPr>
          <a:lstStyle/>
          <a:p>
            <a:r>
              <a:rPr lang="en-US" altLang="zh-CN" sz="2000" dirty="0">
                <a:latin typeface="Times New Roman" charset="0"/>
                <a:ea typeface="Times New Roman" charset="0"/>
                <a:cs typeface="Times New Roman" charset="0"/>
                <a:sym typeface="Lato"/>
              </a:rPr>
              <a:t>The original SVM algorithm was invented by </a:t>
            </a:r>
            <a:r>
              <a:rPr lang="en-US" altLang="zh-CN" sz="2000" dirty="0">
                <a:latin typeface="Times New Roman" charset="0"/>
                <a:ea typeface="Times New Roman" charset="0"/>
                <a:cs typeface="Times New Roman" charset="0"/>
                <a:sym typeface="Lato"/>
                <a:hlinkClick r:id="rId3" tooltip="Vladimir N. Vapnik"/>
              </a:rPr>
              <a:t>Vladimir N. Vapnik</a:t>
            </a:r>
            <a:r>
              <a:rPr lang="en-US" altLang="zh-CN" sz="2000" dirty="0">
                <a:latin typeface="Times New Roman" charset="0"/>
                <a:ea typeface="Times New Roman" charset="0"/>
                <a:cs typeface="Times New Roman" charset="0"/>
                <a:sym typeface="Lato"/>
              </a:rPr>
              <a:t> and </a:t>
            </a:r>
            <a:r>
              <a:rPr lang="en-US" altLang="zh-CN" sz="2000" dirty="0">
                <a:latin typeface="Times New Roman" charset="0"/>
                <a:ea typeface="Times New Roman" charset="0"/>
                <a:cs typeface="Times New Roman" charset="0"/>
                <a:sym typeface="Lato"/>
                <a:hlinkClick r:id="rId4" tooltip="Alexey Chervonenkis"/>
              </a:rPr>
              <a:t>Alexey Ya. Chervonenkis</a:t>
            </a:r>
            <a:r>
              <a:rPr lang="en-US" altLang="zh-CN" sz="2000" dirty="0">
                <a:latin typeface="Times New Roman" charset="0"/>
                <a:ea typeface="Times New Roman" charset="0"/>
                <a:cs typeface="Times New Roman" charset="0"/>
                <a:sym typeface="Lato"/>
              </a:rPr>
              <a:t> in 1963. In 1992, Bernhard E. </a:t>
            </a:r>
            <a:r>
              <a:rPr lang="en-US" altLang="zh-CN" sz="2000" dirty="0" err="1">
                <a:latin typeface="Times New Roman" charset="0"/>
                <a:ea typeface="Times New Roman" charset="0"/>
                <a:cs typeface="Times New Roman" charset="0"/>
                <a:sym typeface="Lato"/>
              </a:rPr>
              <a:t>Boser</a:t>
            </a:r>
            <a:r>
              <a:rPr lang="en-US" altLang="zh-CN" sz="2000" dirty="0">
                <a:latin typeface="Times New Roman" charset="0"/>
                <a:ea typeface="Times New Roman" charset="0"/>
                <a:cs typeface="Times New Roman" charset="0"/>
                <a:sym typeface="Lato"/>
              </a:rPr>
              <a:t>, Isabelle M. </a:t>
            </a:r>
            <a:r>
              <a:rPr lang="en-US" altLang="zh-CN" sz="2000" dirty="0" err="1">
                <a:latin typeface="Times New Roman" charset="0"/>
                <a:ea typeface="Times New Roman" charset="0"/>
                <a:cs typeface="Times New Roman" charset="0"/>
                <a:sym typeface="Lato"/>
              </a:rPr>
              <a:t>Guyon</a:t>
            </a:r>
            <a:r>
              <a:rPr lang="en-US" altLang="zh-CN" sz="2000" dirty="0">
                <a:latin typeface="Times New Roman" charset="0"/>
                <a:ea typeface="Times New Roman" charset="0"/>
                <a:cs typeface="Times New Roman" charset="0"/>
                <a:sym typeface="Lato"/>
              </a:rPr>
              <a:t> and </a:t>
            </a:r>
            <a:r>
              <a:rPr lang="en-US" altLang="zh-CN" sz="2000" dirty="0">
                <a:latin typeface="Times New Roman" charset="0"/>
                <a:ea typeface="Times New Roman" charset="0"/>
                <a:cs typeface="Times New Roman" charset="0"/>
                <a:sym typeface="Lato"/>
                <a:hlinkClick r:id="rId3" tooltip="Vladimir N. Vapnik"/>
              </a:rPr>
              <a:t>Vladimir N. Vapnik</a:t>
            </a:r>
            <a:r>
              <a:rPr lang="en-US" altLang="zh-CN" sz="2000" dirty="0">
                <a:latin typeface="Times New Roman" charset="0"/>
                <a:ea typeface="Times New Roman" charset="0"/>
                <a:cs typeface="Times New Roman" charset="0"/>
                <a:sym typeface="Lato"/>
              </a:rPr>
              <a:t> suggested a way to create nonlinear classifiers by applying the </a:t>
            </a:r>
            <a:r>
              <a:rPr lang="en-US" altLang="zh-CN" sz="2000" dirty="0">
                <a:latin typeface="Times New Roman" charset="0"/>
                <a:ea typeface="Times New Roman" charset="0"/>
                <a:cs typeface="Times New Roman" charset="0"/>
                <a:sym typeface="Lato"/>
                <a:hlinkClick r:id="rId5" tooltip="Kernel trick"/>
              </a:rPr>
              <a:t>kernel trick</a:t>
            </a:r>
            <a:r>
              <a:rPr lang="en-US" altLang="zh-CN" sz="2000" dirty="0">
                <a:latin typeface="Times New Roman" charset="0"/>
                <a:ea typeface="Times New Roman" charset="0"/>
                <a:cs typeface="Times New Roman" charset="0"/>
                <a:sym typeface="Lato"/>
              </a:rPr>
              <a:t> to maximum-margin hyperplanes</a:t>
            </a:r>
            <a:r>
              <a:rPr lang="en-US" altLang="zh-CN" sz="2000" dirty="0" smtClean="0">
                <a:latin typeface="Times New Roman" charset="0"/>
                <a:ea typeface="Times New Roman" charset="0"/>
                <a:cs typeface="Times New Roman" charset="0"/>
                <a:sym typeface="Lato"/>
              </a:rPr>
              <a:t>.</a:t>
            </a:r>
            <a:r>
              <a:rPr lang="en-US" altLang="zh-CN" sz="2000" dirty="0">
                <a:latin typeface="Times New Roman" charset="0"/>
                <a:ea typeface="Times New Roman" charset="0"/>
                <a:cs typeface="Times New Roman" charset="0"/>
                <a:sym typeface="Lato"/>
              </a:rPr>
              <a:t> The current standard[</a:t>
            </a:r>
            <a:r>
              <a:rPr lang="en-US" altLang="zh-CN" sz="2000" dirty="0">
                <a:latin typeface="Times New Roman" charset="0"/>
                <a:ea typeface="Times New Roman" charset="0"/>
                <a:cs typeface="Times New Roman" charset="0"/>
                <a:sym typeface="Lato"/>
                <a:hlinkClick r:id="rId6" tooltip="Wikipedia:Manual of Style/Words to watch"/>
              </a:rPr>
              <a:t>according to whom?</a:t>
            </a:r>
            <a:r>
              <a:rPr lang="en-US" altLang="zh-CN" sz="2000" dirty="0">
                <a:latin typeface="Times New Roman" charset="0"/>
                <a:ea typeface="Times New Roman" charset="0"/>
                <a:cs typeface="Times New Roman" charset="0"/>
                <a:sym typeface="Lato"/>
              </a:rPr>
              <a:t>] incarnation (soft margin) was proposed by </a:t>
            </a:r>
            <a:r>
              <a:rPr lang="en-US" altLang="zh-CN" sz="2000" dirty="0">
                <a:latin typeface="Times New Roman" charset="0"/>
                <a:ea typeface="Times New Roman" charset="0"/>
                <a:cs typeface="Times New Roman" charset="0"/>
                <a:sym typeface="Lato"/>
                <a:hlinkClick r:id="rId7" tooltip="Corinna Cortes"/>
              </a:rPr>
              <a:t>Corinna Cortes</a:t>
            </a:r>
            <a:r>
              <a:rPr lang="en-US" altLang="zh-CN" sz="2000" dirty="0">
                <a:latin typeface="Times New Roman" charset="0"/>
                <a:ea typeface="Times New Roman" charset="0"/>
                <a:cs typeface="Times New Roman" charset="0"/>
                <a:sym typeface="Lato"/>
              </a:rPr>
              <a:t> and </a:t>
            </a:r>
            <a:r>
              <a:rPr lang="en-US" altLang="zh-CN" sz="2000" dirty="0" err="1">
                <a:latin typeface="Times New Roman" charset="0"/>
                <a:ea typeface="Times New Roman" charset="0"/>
                <a:cs typeface="Times New Roman" charset="0"/>
                <a:sym typeface="Lato"/>
              </a:rPr>
              <a:t>Vapnik</a:t>
            </a:r>
            <a:r>
              <a:rPr lang="en-US" altLang="zh-CN" sz="2000" dirty="0">
                <a:latin typeface="Times New Roman" charset="0"/>
                <a:ea typeface="Times New Roman" charset="0"/>
                <a:cs typeface="Times New Roman" charset="0"/>
                <a:sym typeface="Lato"/>
              </a:rPr>
              <a:t> in 1993 and published in 1995</a:t>
            </a:r>
            <a:r>
              <a:rPr lang="en-US" altLang="zh-CN" sz="2000" dirty="0" smtClean="0">
                <a:latin typeface="Times New Roman" charset="0"/>
                <a:ea typeface="Times New Roman" charset="0"/>
                <a:cs typeface="Times New Roman" charset="0"/>
                <a:sym typeface="Lato"/>
              </a:rPr>
              <a:t>.</a:t>
            </a:r>
            <a:endParaRPr lang="zh-CN" altLang="en-US" sz="2000" dirty="0">
              <a:latin typeface="Times New Roman" charset="0"/>
              <a:ea typeface="Times New Roman" charset="0"/>
              <a:cs typeface="Times New Roman" charset="0"/>
              <a:sym typeface="Lato"/>
            </a:endParaRPr>
          </a:p>
        </p:txBody>
      </p:sp>
      <p:sp>
        <p:nvSpPr>
          <p:cNvPr id="3" name="文本框 2"/>
          <p:cNvSpPr txBox="1"/>
          <p:nvPr/>
        </p:nvSpPr>
        <p:spPr>
          <a:xfrm>
            <a:off x="143700" y="4638149"/>
            <a:ext cx="5754413" cy="307777"/>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Source: </a:t>
            </a:r>
            <a:r>
              <a:rPr lang="en-US" altLang="zh-CN" dirty="0">
                <a:latin typeface="Times New Roman" charset="0"/>
                <a:ea typeface="Times New Roman" charset="0"/>
                <a:cs typeface="Times New Roman" charset="0"/>
                <a:hlinkClick r:id="rId8"/>
              </a:rPr>
              <a:t>https://en.wikipedia.org/wiki/Support-vector_machine</a:t>
            </a:r>
            <a:endParaRPr kumimoji="1" lang="zh-CN" alt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Model Comparison </a:t>
            </a:r>
            <a:endParaRPr kumimoji="1" lang="zh-CN" altLang="en-US" dirty="0"/>
          </a:p>
        </p:txBody>
      </p:sp>
      <p:sp>
        <p:nvSpPr>
          <p:cNvPr id="3" name="文本占位符 2"/>
          <p:cNvSpPr>
            <a:spLocks noGrp="1"/>
          </p:cNvSpPr>
          <p:nvPr>
            <p:ph type="body" idx="1"/>
          </p:nvPr>
        </p:nvSpPr>
        <p:spPr>
          <a:xfrm>
            <a:off x="311700" y="1562378"/>
            <a:ext cx="8520600" cy="220558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dirty="0" smtClean="0">
                <a:solidFill>
                  <a:schemeClr val="accent1"/>
                </a:solidFill>
                <a:latin typeface="Times New Roman" charset="0"/>
                <a:ea typeface="Times New Roman" charset="0"/>
                <a:cs typeface="Times New Roman" charset="0"/>
              </a:rPr>
              <a:t>From two tables in last slides, It’s obvious that</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solidFill>
                <a:schemeClr val="accent1"/>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solidFill>
                <a:schemeClr val="accent1"/>
              </a:solidFill>
              <a:latin typeface="Times New Roman" charset="0"/>
              <a:ea typeface="Times New Roman" charset="0"/>
              <a:cs typeface="Times New Roman" charset="0"/>
            </a:endParaRPr>
          </a:p>
          <a:p>
            <a:pPr marL="285750" marR="0" lvl="0" indent="-285750" defTabSz="914400" eaLnBrk="1" fontAlgn="auto" latinLnBrk="0" hangingPunct="1">
              <a:lnSpc>
                <a:spcPct val="100000"/>
              </a:lnSpc>
              <a:spcBef>
                <a:spcPts val="0"/>
              </a:spcBef>
              <a:spcAft>
                <a:spcPts val="0"/>
              </a:spcAft>
              <a:buClrTx/>
              <a:buSzTx/>
              <a:buFont typeface="Wingdings" charset="2"/>
              <a:buChar char="l"/>
              <a:tabLst/>
              <a:defRPr/>
            </a:pPr>
            <a:r>
              <a:rPr kumimoji="1" lang="en-US" altLang="zh-CN" dirty="0">
                <a:solidFill>
                  <a:schemeClr val="accent1"/>
                </a:solidFill>
                <a:latin typeface="Times New Roman" charset="0"/>
                <a:ea typeface="Times New Roman" charset="0"/>
                <a:cs typeface="Times New Roman" charset="0"/>
              </a:rPr>
              <a:t>B</a:t>
            </a:r>
            <a:r>
              <a:rPr kumimoji="1" lang="en-US" altLang="zh-CN" dirty="0" smtClean="0">
                <a:solidFill>
                  <a:schemeClr val="accent1"/>
                </a:solidFill>
                <a:latin typeface="Times New Roman" charset="0"/>
                <a:ea typeface="Times New Roman" charset="0"/>
                <a:cs typeface="Times New Roman" charset="0"/>
              </a:rPr>
              <a:t>oth two SMV models are much better than the </a:t>
            </a:r>
            <a:r>
              <a:rPr kumimoji="1" lang="en-US" altLang="zh-CN" dirty="0" smtClean="0">
                <a:solidFill>
                  <a:schemeClr val="accent1"/>
                </a:solidFill>
                <a:latin typeface="Times New Roman" charset="0"/>
                <a:ea typeface="Times New Roman" charset="0"/>
                <a:cs typeface="Times New Roman" charset="0"/>
              </a:rPr>
              <a:t>generalized </a:t>
            </a:r>
            <a:r>
              <a:rPr kumimoji="1" lang="en-US" altLang="zh-CN" dirty="0" smtClean="0">
                <a:solidFill>
                  <a:schemeClr val="accent1"/>
                </a:solidFill>
                <a:latin typeface="Times New Roman" charset="0"/>
                <a:ea typeface="Times New Roman" charset="0"/>
                <a:cs typeface="Times New Roman" charset="0"/>
              </a:rPr>
              <a:t>linear regression model.</a:t>
            </a:r>
          </a:p>
          <a:p>
            <a:pPr marL="285750" marR="0" lvl="0" indent="-285750" defTabSz="914400" eaLnBrk="1" fontAlgn="auto" latinLnBrk="0" hangingPunct="1">
              <a:lnSpc>
                <a:spcPct val="100000"/>
              </a:lnSpc>
              <a:spcBef>
                <a:spcPts val="0"/>
              </a:spcBef>
              <a:spcAft>
                <a:spcPts val="0"/>
              </a:spcAft>
              <a:buClrTx/>
              <a:buSzTx/>
              <a:buFont typeface="Wingdings" charset="2"/>
              <a:buChar char="l"/>
              <a:tabLst/>
              <a:defRPr/>
            </a:pPr>
            <a:endParaRPr kumimoji="1" lang="en-US" altLang="zh-CN" dirty="0">
              <a:solidFill>
                <a:schemeClr val="accent1"/>
              </a:solidFill>
              <a:latin typeface="Times New Roman" charset="0"/>
              <a:ea typeface="Times New Roman" charset="0"/>
              <a:cs typeface="Times New Roman" charset="0"/>
            </a:endParaRPr>
          </a:p>
          <a:p>
            <a:pPr marL="285750" marR="0" lvl="0" indent="-285750" defTabSz="914400" eaLnBrk="1" fontAlgn="auto" latinLnBrk="0" hangingPunct="1">
              <a:lnSpc>
                <a:spcPct val="100000"/>
              </a:lnSpc>
              <a:spcBef>
                <a:spcPts val="0"/>
              </a:spcBef>
              <a:spcAft>
                <a:spcPts val="0"/>
              </a:spcAft>
              <a:buClrTx/>
              <a:buSzTx/>
              <a:buFont typeface="Wingdings" charset="2"/>
              <a:buChar char="l"/>
              <a:tabLst/>
              <a:defRPr/>
            </a:pPr>
            <a:r>
              <a:rPr kumimoji="1" lang="en-US" altLang="zh-CN" dirty="0" smtClean="0">
                <a:solidFill>
                  <a:schemeClr val="accent1"/>
                </a:solidFill>
                <a:latin typeface="Times New Roman" charset="0"/>
                <a:ea typeface="Times New Roman" charset="0"/>
                <a:cs typeface="Times New Roman" charset="0"/>
              </a:rPr>
              <a:t>The RBF kernel function is more appropriate for this dataset.</a:t>
            </a: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a:solidFill>
                <a:schemeClr val="accent1"/>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dirty="0" smtClean="0">
              <a:solidFill>
                <a:schemeClr val="accent1"/>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713206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1938800" y="1580275"/>
            <a:ext cx="5371500" cy="25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smtClean="0">
                <a:solidFill>
                  <a:srgbClr val="BE3D3D"/>
                </a:solidFill>
                <a:latin typeface="Times New Roman" charset="0"/>
                <a:ea typeface="Times New Roman" charset="0"/>
                <a:cs typeface="Times New Roman" charset="0"/>
              </a:rPr>
              <a:t>Summary</a:t>
            </a:r>
            <a:endParaRPr sz="7200"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2021059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Pros and cons of SVM</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sp>
        <p:nvSpPr>
          <p:cNvPr id="4" name="文本框 3"/>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sp>
        <p:nvSpPr>
          <p:cNvPr id="2" name="文本占位符 1"/>
          <p:cNvSpPr>
            <a:spLocks noGrp="1"/>
          </p:cNvSpPr>
          <p:nvPr>
            <p:ph type="body" idx="1"/>
          </p:nvPr>
        </p:nvSpPr>
        <p:spPr/>
        <p:txBody>
          <a:bodyPr/>
          <a:lstStyle/>
          <a:p>
            <a:pPr marL="114300" indent="0">
              <a:buNone/>
            </a:pPr>
            <a:r>
              <a:rPr kumimoji="1" lang="en-US" altLang="zh-CN" dirty="0">
                <a:solidFill>
                  <a:schemeClr val="accent1"/>
                </a:solidFill>
                <a:latin typeface="Times New Roman" charset="0"/>
                <a:ea typeface="Times New Roman" charset="0"/>
                <a:cs typeface="Times New Roman" charset="0"/>
              </a:rPr>
              <a:t>Pros</a:t>
            </a:r>
            <a:r>
              <a:rPr kumimoji="1" lang="en-US" altLang="zh-CN" dirty="0" smtClean="0">
                <a:solidFill>
                  <a:schemeClr val="accent1"/>
                </a:solidFill>
                <a:latin typeface="Times New Roman" charset="0"/>
                <a:ea typeface="Times New Roman" charset="0"/>
                <a:cs typeface="Times New Roman" charset="0"/>
              </a:rPr>
              <a:t>:</a:t>
            </a:r>
          </a:p>
          <a:p>
            <a:pPr marL="114300" indent="0">
              <a:buNone/>
            </a:pPr>
            <a:endParaRPr kumimoji="1" lang="en-US" altLang="zh-CN" dirty="0">
              <a:solidFill>
                <a:schemeClr val="accent1"/>
              </a:solidFill>
              <a:latin typeface="Times New Roman" charset="0"/>
              <a:ea typeface="Times New Roman" charset="0"/>
              <a:cs typeface="Times New Roman" charset="0"/>
            </a:endParaRPr>
          </a:p>
          <a:p>
            <a:pPr>
              <a:buFont typeface="Wingdings" charset="2"/>
              <a:buChar char="l"/>
            </a:pPr>
            <a:r>
              <a:rPr kumimoji="1" lang="en-US" altLang="zh-CN" dirty="0">
                <a:solidFill>
                  <a:schemeClr val="accent1"/>
                </a:solidFill>
                <a:latin typeface="Times New Roman" charset="0"/>
                <a:ea typeface="Times New Roman" charset="0"/>
                <a:cs typeface="Times New Roman" charset="0"/>
              </a:rPr>
              <a:t>It is really effective in the higher dimension.</a:t>
            </a:r>
          </a:p>
          <a:p>
            <a:pPr>
              <a:buFont typeface="Wingdings" charset="2"/>
              <a:buChar char="l"/>
            </a:pPr>
            <a:r>
              <a:rPr kumimoji="1" lang="en-US" altLang="zh-CN" dirty="0">
                <a:solidFill>
                  <a:schemeClr val="accent1"/>
                </a:solidFill>
                <a:latin typeface="Times New Roman" charset="0"/>
                <a:ea typeface="Times New Roman" charset="0"/>
                <a:cs typeface="Times New Roman" charset="0"/>
              </a:rPr>
              <a:t>Effective when the number of features are more than training examples.</a:t>
            </a:r>
          </a:p>
          <a:p>
            <a:pPr>
              <a:buFont typeface="Wingdings" charset="2"/>
              <a:buChar char="l"/>
            </a:pPr>
            <a:r>
              <a:rPr kumimoji="1" lang="en-US" altLang="zh-CN" dirty="0">
                <a:solidFill>
                  <a:schemeClr val="accent1"/>
                </a:solidFill>
                <a:latin typeface="Times New Roman" charset="0"/>
                <a:ea typeface="Times New Roman" charset="0"/>
                <a:cs typeface="Times New Roman" charset="0"/>
              </a:rPr>
              <a:t>Best algorithm when classes are separable</a:t>
            </a:r>
          </a:p>
          <a:p>
            <a:pPr>
              <a:buFont typeface="Wingdings" charset="2"/>
              <a:buChar char="l"/>
            </a:pPr>
            <a:r>
              <a:rPr kumimoji="1" lang="en-US" altLang="zh-CN" dirty="0">
                <a:solidFill>
                  <a:schemeClr val="accent1"/>
                </a:solidFill>
                <a:latin typeface="Times New Roman" charset="0"/>
                <a:ea typeface="Times New Roman" charset="0"/>
                <a:cs typeface="Times New Roman" charset="0"/>
              </a:rPr>
              <a:t>The hyperplane is affected by only the support vectors thus outliers have less impact.</a:t>
            </a:r>
          </a:p>
          <a:p>
            <a:pPr>
              <a:buFont typeface="Wingdings" charset="2"/>
              <a:buChar char="l"/>
            </a:pPr>
            <a:r>
              <a:rPr kumimoji="1" lang="en-US" altLang="zh-CN" dirty="0">
                <a:solidFill>
                  <a:schemeClr val="accent1"/>
                </a:solidFill>
                <a:latin typeface="Times New Roman" charset="0"/>
                <a:ea typeface="Times New Roman" charset="0"/>
                <a:cs typeface="Times New Roman" charset="0"/>
              </a:rPr>
              <a:t>SVM is suited for extreme case binary classification.</a:t>
            </a:r>
          </a:p>
          <a:p>
            <a:pPr marL="114300" indent="0">
              <a:buNone/>
            </a:pPr>
            <a:endParaRPr kumimoji="1" lang="en-US" altLang="zh-CN" dirty="0"/>
          </a:p>
          <a:p>
            <a:pPr marL="114300" indent="0">
              <a:buNone/>
            </a:pPr>
            <a:endParaRPr kumimoji="1"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Pros and cons of SVM</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sp>
        <p:nvSpPr>
          <p:cNvPr id="4" name="文本框 3"/>
          <p:cNvSpPr txBox="1"/>
          <p:nvPr/>
        </p:nvSpPr>
        <p:spPr>
          <a:xfrm>
            <a:off x="169150" y="4638149"/>
            <a:ext cx="8663150" cy="246221"/>
          </a:xfrm>
          <a:prstGeom prst="rect">
            <a:avLst/>
          </a:prstGeom>
          <a:noFill/>
        </p:spPr>
        <p:txBody>
          <a:bodyPr wrap="square" rtlCol="0">
            <a:spAutoFit/>
          </a:bodyPr>
          <a:lstStyle/>
          <a:p>
            <a:r>
              <a:rPr kumimoji="1" lang="en-US" altLang="zh-CN" sz="1000" dirty="0" smtClean="0">
                <a:latin typeface="Times New Roman" charset="0"/>
                <a:ea typeface="Times New Roman" charset="0"/>
                <a:cs typeface="Times New Roman" charset="0"/>
              </a:rPr>
              <a:t>Source: </a:t>
            </a:r>
            <a:r>
              <a:rPr lang="en-US" altLang="zh-CN" sz="1000" dirty="0">
                <a:latin typeface="Times New Roman" charset="0"/>
                <a:ea typeface="Times New Roman" charset="0"/>
                <a:cs typeface="Times New Roman" charset="0"/>
                <a:hlinkClick r:id="rId3"/>
              </a:rPr>
              <a:t>https://towardsdatascience.com/support-vector-machines-svm-c9ef22815589</a:t>
            </a:r>
            <a:endParaRPr kumimoji="1" lang="zh-CN" altLang="en-US" sz="1000" dirty="0">
              <a:latin typeface="Times New Roman" charset="0"/>
              <a:ea typeface="Times New Roman" charset="0"/>
              <a:cs typeface="Times New Roman" charset="0"/>
            </a:endParaRPr>
          </a:p>
        </p:txBody>
      </p:sp>
      <p:sp>
        <p:nvSpPr>
          <p:cNvPr id="2" name="文本占位符 1"/>
          <p:cNvSpPr>
            <a:spLocks noGrp="1"/>
          </p:cNvSpPr>
          <p:nvPr>
            <p:ph type="body" idx="1"/>
          </p:nvPr>
        </p:nvSpPr>
        <p:spPr/>
        <p:txBody>
          <a:bodyPr/>
          <a:lstStyle/>
          <a:p>
            <a:pPr marL="114300" indent="0">
              <a:buNone/>
            </a:pPr>
            <a:r>
              <a:rPr kumimoji="1" lang="en-US" altLang="zh-CN" dirty="0" smtClean="0">
                <a:solidFill>
                  <a:schemeClr val="accent1"/>
                </a:solidFill>
                <a:latin typeface="Times New Roman" charset="0"/>
                <a:ea typeface="Times New Roman" charset="0"/>
                <a:cs typeface="Times New Roman" charset="0"/>
              </a:rPr>
              <a:t>Cons:</a:t>
            </a:r>
          </a:p>
          <a:p>
            <a:endParaRPr kumimoji="1" lang="en-US" altLang="zh-CN" dirty="0">
              <a:solidFill>
                <a:schemeClr val="accent1"/>
              </a:solidFill>
              <a:latin typeface="Times New Roman" charset="0"/>
              <a:ea typeface="Times New Roman" charset="0"/>
              <a:cs typeface="Times New Roman" charset="0"/>
            </a:endParaRPr>
          </a:p>
          <a:p>
            <a:r>
              <a:rPr kumimoji="1" lang="en-US" altLang="zh-CN" dirty="0" smtClean="0">
                <a:solidFill>
                  <a:schemeClr val="accent1"/>
                </a:solidFill>
                <a:latin typeface="Times New Roman" charset="0"/>
                <a:ea typeface="Times New Roman" charset="0"/>
                <a:cs typeface="Times New Roman" charset="0"/>
              </a:rPr>
              <a:t>For </a:t>
            </a:r>
            <a:r>
              <a:rPr kumimoji="1" lang="en-US" altLang="zh-CN" dirty="0">
                <a:solidFill>
                  <a:schemeClr val="accent1"/>
                </a:solidFill>
                <a:latin typeface="Times New Roman" charset="0"/>
                <a:ea typeface="Times New Roman" charset="0"/>
                <a:cs typeface="Times New Roman" charset="0"/>
              </a:rPr>
              <a:t>larger dataset, it requires a large amount of time to process.</a:t>
            </a:r>
          </a:p>
          <a:p>
            <a:r>
              <a:rPr kumimoji="1" lang="en-US" altLang="zh-CN" dirty="0">
                <a:solidFill>
                  <a:schemeClr val="accent1"/>
                </a:solidFill>
                <a:latin typeface="Times New Roman" charset="0"/>
                <a:ea typeface="Times New Roman" charset="0"/>
                <a:cs typeface="Times New Roman" charset="0"/>
              </a:rPr>
              <a:t>Does not perform well in case of overlapped classes.</a:t>
            </a:r>
          </a:p>
          <a:p>
            <a:r>
              <a:rPr kumimoji="1" lang="en-US" altLang="zh-CN" dirty="0">
                <a:solidFill>
                  <a:schemeClr val="accent1"/>
                </a:solidFill>
                <a:latin typeface="Times New Roman" charset="0"/>
                <a:ea typeface="Times New Roman" charset="0"/>
                <a:cs typeface="Times New Roman" charset="0"/>
              </a:rPr>
              <a:t>Selecting, appropriately </a:t>
            </a:r>
            <a:r>
              <a:rPr kumimoji="1" lang="en-US" altLang="zh-CN" dirty="0" err="1">
                <a:solidFill>
                  <a:schemeClr val="accent1"/>
                </a:solidFill>
                <a:latin typeface="Times New Roman" charset="0"/>
                <a:ea typeface="Times New Roman" charset="0"/>
                <a:cs typeface="Times New Roman" charset="0"/>
              </a:rPr>
              <a:t>hyperparameters</a:t>
            </a:r>
            <a:r>
              <a:rPr kumimoji="1" lang="en-US" altLang="zh-CN" dirty="0">
                <a:solidFill>
                  <a:schemeClr val="accent1"/>
                </a:solidFill>
                <a:latin typeface="Times New Roman" charset="0"/>
                <a:ea typeface="Times New Roman" charset="0"/>
                <a:cs typeface="Times New Roman" charset="0"/>
              </a:rPr>
              <a:t> of the SVM that will allow for sufficient generalization performance.</a:t>
            </a:r>
          </a:p>
          <a:p>
            <a:r>
              <a:rPr kumimoji="1" lang="en-US" altLang="zh-CN" dirty="0">
                <a:solidFill>
                  <a:schemeClr val="accent1"/>
                </a:solidFill>
                <a:latin typeface="Times New Roman" charset="0"/>
                <a:ea typeface="Times New Roman" charset="0"/>
                <a:cs typeface="Times New Roman" charset="0"/>
              </a:rPr>
              <a:t>Selecting the appropriate kernel function can be tricky</a:t>
            </a:r>
            <a:r>
              <a:rPr kumimoji="1" lang="en-US" altLang="zh-CN" dirty="0" smtClean="0">
                <a:solidFill>
                  <a:schemeClr val="accent1"/>
                </a:solidFill>
                <a:latin typeface="Times New Roman" charset="0"/>
                <a:ea typeface="Times New Roman" charset="0"/>
                <a:cs typeface="Times New Roman" charset="0"/>
              </a:rPr>
              <a:t>.</a:t>
            </a:r>
            <a:endParaRPr kumimoji="1" lang="en-US" altLang="zh-CN" dirty="0">
              <a:solidFill>
                <a:schemeClr val="accent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813205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latin typeface="Times New Roman" charset="0"/>
                <a:ea typeface="Times New Roman" charset="0"/>
                <a:cs typeface="Times New Roman" charset="0"/>
              </a:rPr>
              <a:t>Why SVM is better for this data set</a:t>
            </a:r>
            <a:endParaRPr dirty="0">
              <a:latin typeface="Times New Roman" charset="0"/>
              <a:ea typeface="Times New Roman" charset="0"/>
              <a:cs typeface="Times New Roman" charset="0"/>
            </a:endParaRPr>
          </a:p>
        </p:txBody>
      </p:sp>
      <p:sp>
        <p:nvSpPr>
          <p:cNvPr id="425" name="Google Shape;425;p69"/>
          <p:cNvSpPr txBox="1">
            <a:spLocks noGrp="1"/>
          </p:cNvSpPr>
          <p:nvPr>
            <p:ph type="body" idx="1"/>
          </p:nvPr>
        </p:nvSpPr>
        <p:spPr>
          <a:xfrm>
            <a:off x="311700" y="1384490"/>
            <a:ext cx="8520600" cy="34164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Wingdings" charset="2"/>
              <a:buChar char="l"/>
            </a:pPr>
            <a:r>
              <a:rPr lang="en-US" dirty="0" smtClean="0">
                <a:solidFill>
                  <a:schemeClr val="accent1"/>
                </a:solidFill>
                <a:latin typeface="Times New Roman" charset="0"/>
                <a:ea typeface="Times New Roman" charset="0"/>
                <a:cs typeface="Times New Roman" charset="0"/>
              </a:rPr>
              <a:t>The dataset has many variable and SVM is good to handle a dataset with too many variable.</a:t>
            </a:r>
          </a:p>
          <a:p>
            <a:pPr lvl="0" algn="l" rtl="0">
              <a:spcBef>
                <a:spcPts val="0"/>
              </a:spcBef>
              <a:spcAft>
                <a:spcPts val="0"/>
              </a:spcAft>
              <a:buSzPts val="1800"/>
              <a:buFont typeface="Wingdings" charset="2"/>
              <a:buChar char="l"/>
            </a:pPr>
            <a:endParaRPr lang="en-US" dirty="0" smtClean="0">
              <a:solidFill>
                <a:schemeClr val="accent1"/>
              </a:solidFill>
              <a:latin typeface="Times New Roman" charset="0"/>
              <a:ea typeface="Times New Roman" charset="0"/>
              <a:cs typeface="Times New Roman" charset="0"/>
            </a:endParaRPr>
          </a:p>
          <a:p>
            <a:pPr lvl="0" algn="l" rtl="0">
              <a:spcBef>
                <a:spcPts val="0"/>
              </a:spcBef>
              <a:spcAft>
                <a:spcPts val="0"/>
              </a:spcAft>
              <a:buSzPts val="1800"/>
              <a:buFont typeface="Wingdings" charset="2"/>
              <a:buChar char="l"/>
            </a:pPr>
            <a:r>
              <a:rPr lang="en-US" dirty="0" smtClean="0">
                <a:solidFill>
                  <a:schemeClr val="accent1"/>
                </a:solidFill>
                <a:latin typeface="Times New Roman" charset="0"/>
                <a:ea typeface="Times New Roman" charset="0"/>
                <a:cs typeface="Times New Roman" charset="0"/>
              </a:rPr>
              <a:t>Many variables in the dataset have strong correlation, and linear regression model is not a good choice to deal with this kind of dataset.</a:t>
            </a:r>
          </a:p>
          <a:p>
            <a:pPr lvl="0" algn="l" rtl="0">
              <a:spcBef>
                <a:spcPts val="0"/>
              </a:spcBef>
              <a:spcAft>
                <a:spcPts val="0"/>
              </a:spcAft>
              <a:buSzPts val="1800"/>
              <a:buFont typeface="Wingdings" charset="2"/>
              <a:buChar char="l"/>
            </a:pPr>
            <a:endParaRPr lang="en-US" dirty="0" smtClean="0">
              <a:solidFill>
                <a:schemeClr val="accent1"/>
              </a:solidFill>
              <a:latin typeface="Times New Roman" charset="0"/>
              <a:ea typeface="Times New Roman" charset="0"/>
              <a:cs typeface="Times New Roman" charset="0"/>
            </a:endParaRPr>
          </a:p>
          <a:p>
            <a:pPr>
              <a:buFont typeface="Wingdings" charset="2"/>
              <a:buChar char="l"/>
            </a:pPr>
            <a:r>
              <a:rPr lang="en-US" dirty="0" smtClean="0">
                <a:solidFill>
                  <a:schemeClr val="accent1"/>
                </a:solidFill>
                <a:latin typeface="Times New Roman" charset="0"/>
                <a:ea typeface="Times New Roman" charset="0"/>
                <a:cs typeface="Times New Roman" charset="0"/>
              </a:rPr>
              <a:t>It’s hard to separate the </a:t>
            </a:r>
            <a:r>
              <a:rPr lang="en-US" dirty="0">
                <a:solidFill>
                  <a:schemeClr val="accent1"/>
                </a:solidFill>
                <a:latin typeface="Times New Roman" charset="0"/>
                <a:ea typeface="Times New Roman" charset="0"/>
                <a:cs typeface="Times New Roman" charset="0"/>
              </a:rPr>
              <a:t>point just using linear </a:t>
            </a:r>
            <a:r>
              <a:rPr lang="en-US" dirty="0" smtClean="0">
                <a:solidFill>
                  <a:schemeClr val="accent1"/>
                </a:solidFill>
                <a:latin typeface="Times New Roman" charset="0"/>
                <a:ea typeface="Times New Roman" charset="0"/>
                <a:cs typeface="Times New Roman" charset="0"/>
              </a:rPr>
              <a:t>function</a:t>
            </a:r>
            <a:r>
              <a:rPr lang="en-US" dirty="0">
                <a:solidFill>
                  <a:schemeClr val="accent1"/>
                </a:solidFill>
                <a:latin typeface="Times New Roman" charset="0"/>
                <a:ea typeface="Times New Roman" charset="0"/>
                <a:cs typeface="Times New Roman" charset="0"/>
              </a:rPr>
              <a:t>.</a:t>
            </a:r>
            <a:endParaRPr lang="en-US" dirty="0" smtClean="0">
              <a:solidFill>
                <a:schemeClr val="accent1"/>
              </a:solidFill>
              <a:latin typeface="Times New Roman" charset="0"/>
              <a:ea typeface="Times New Roman" charset="0"/>
              <a:cs typeface="Times New Roman" charset="0"/>
            </a:endParaRPr>
          </a:p>
          <a:p>
            <a:pPr marL="114300" lvl="0" indent="0" algn="l" rtl="0">
              <a:spcBef>
                <a:spcPts val="0"/>
              </a:spcBef>
              <a:spcAft>
                <a:spcPts val="0"/>
              </a:spcAft>
              <a:buSzPts val="1800"/>
              <a:buNone/>
            </a:pPr>
            <a:endParaRPr dirty="0">
              <a:solidFill>
                <a:schemeClr val="accent1"/>
              </a:solidFill>
              <a:latin typeface="Times New Roman" charset="0"/>
              <a:ea typeface="Times New Roman" charset="0"/>
              <a:cs typeface="Times New Roman" charset="0"/>
            </a:endParaRPr>
          </a:p>
          <a:p>
            <a:pPr marL="0" lvl="0" indent="0" algn="l" rtl="0">
              <a:spcBef>
                <a:spcPts val="0"/>
              </a:spcBef>
              <a:spcAft>
                <a:spcPts val="0"/>
              </a:spcAft>
              <a:buNone/>
            </a:pPr>
            <a:endParaRPr dirty="0">
              <a:latin typeface="Times New Roman" charset="0"/>
              <a:ea typeface="Times New Roman" charset="0"/>
              <a:cs typeface="Times New Roman" charset="0"/>
            </a:endParaRPr>
          </a:p>
          <a:p>
            <a:pPr marL="0" lvl="0" indent="0" algn="l" rtl="0">
              <a:spcBef>
                <a:spcPts val="0"/>
              </a:spcBef>
              <a:spcAft>
                <a:spcPts val="0"/>
              </a:spcAft>
              <a:buNone/>
            </a:pPr>
            <a:endParaRPr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sp>
        <p:nvSpPr>
          <p:cNvPr id="430" name="Google Shape;430;p70"/>
          <p:cNvSpPr txBox="1">
            <a:spLocks noGrp="1"/>
          </p:cNvSpPr>
          <p:nvPr>
            <p:ph type="title"/>
          </p:nvPr>
        </p:nvSpPr>
        <p:spPr>
          <a:xfrm>
            <a:off x="311700" y="865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6000" b="0" dirty="0" smtClean="0">
                <a:solidFill>
                  <a:schemeClr val="tx1"/>
                </a:solidFill>
                <a:latin typeface="Times New Roman" charset="0"/>
                <a:ea typeface="Times New Roman" charset="0"/>
                <a:cs typeface="Times New Roman" charset="0"/>
                <a:sym typeface="Arial"/>
              </a:rPr>
              <a:t>Reference</a:t>
            </a:r>
            <a:endParaRPr dirty="0">
              <a:solidFill>
                <a:schemeClr val="tx1"/>
              </a:solidFill>
              <a:latin typeface="Times New Roman" charset="0"/>
              <a:ea typeface="Times New Roman" charset="0"/>
              <a:cs typeface="Times New Roman" charset="0"/>
            </a:endParaRPr>
          </a:p>
        </p:txBody>
      </p:sp>
      <p:sp>
        <p:nvSpPr>
          <p:cNvPr id="431" name="Google Shape;431;p70"/>
          <p:cNvSpPr txBox="1">
            <a:spLocks noGrp="1"/>
          </p:cNvSpPr>
          <p:nvPr>
            <p:ph type="body" idx="1"/>
          </p:nvPr>
        </p:nvSpPr>
        <p:spPr>
          <a:xfrm>
            <a:off x="311700" y="1357426"/>
            <a:ext cx="8520600" cy="3416400"/>
          </a:xfrm>
          <a:prstGeom prst="rect">
            <a:avLst/>
          </a:prstGeom>
        </p:spPr>
        <p:txBody>
          <a:bodyPr spcFirstLastPara="1" wrap="square" lIns="91425" tIns="91425" rIns="91425" bIns="91425" anchor="t" anchorCtr="0">
            <a:noAutofit/>
          </a:bodyPr>
          <a:lstStyle/>
          <a:p>
            <a:pPr>
              <a:buFont typeface="Wingdings" charset="2"/>
              <a:buChar char="l"/>
            </a:pPr>
            <a:r>
              <a:rPr lang="en-US" altLang="zh-CN" sz="1100" dirty="0">
                <a:solidFill>
                  <a:schemeClr val="accent1"/>
                </a:solidFill>
                <a:latin typeface="Times New Roman" charset="0"/>
                <a:ea typeface="Times New Roman" charset="0"/>
                <a:cs typeface="Times New Roman" charset="0"/>
                <a:hlinkClick r:id="rId3"/>
              </a:rPr>
              <a:t>https://</a:t>
            </a:r>
            <a:r>
              <a:rPr lang="en-US" altLang="zh-CN" sz="1100" dirty="0" smtClean="0">
                <a:solidFill>
                  <a:schemeClr val="accent1"/>
                </a:solidFill>
                <a:latin typeface="Times New Roman" charset="0"/>
                <a:ea typeface="Times New Roman" charset="0"/>
                <a:cs typeface="Times New Roman" charset="0"/>
                <a:hlinkClick r:id="rId3"/>
              </a:rPr>
              <a:t>en.wikipedia.org/wiki/Support-vector_machine</a:t>
            </a:r>
            <a:endParaRPr dirty="0">
              <a:solidFill>
                <a:schemeClr val="accent1"/>
              </a:solidFill>
              <a:latin typeface="Times New Roman" charset="0"/>
              <a:ea typeface="Times New Roman" charset="0"/>
              <a:cs typeface="Times New Roman" charset="0"/>
            </a:endParaRPr>
          </a:p>
          <a:p>
            <a:pPr>
              <a:buFont typeface="Wingdings" charset="2"/>
              <a:buChar char="l"/>
            </a:pPr>
            <a:r>
              <a:rPr lang="en-US" altLang="zh-CN" sz="1100" dirty="0" smtClean="0">
                <a:solidFill>
                  <a:schemeClr val="accent1"/>
                </a:solidFill>
                <a:latin typeface="Times New Roman" charset="0"/>
                <a:ea typeface="Times New Roman" charset="0"/>
                <a:cs typeface="Times New Roman" charset="0"/>
                <a:hlinkClick r:id="rId4"/>
              </a:rPr>
              <a:t>https</a:t>
            </a:r>
            <a:r>
              <a:rPr lang="en-US" altLang="zh-CN" sz="1100" dirty="0">
                <a:solidFill>
                  <a:schemeClr val="accent1"/>
                </a:solidFill>
                <a:latin typeface="Times New Roman" charset="0"/>
                <a:ea typeface="Times New Roman" charset="0"/>
                <a:cs typeface="Times New Roman" charset="0"/>
                <a:hlinkClick r:id="rId4"/>
              </a:rPr>
              <a:t>://</a:t>
            </a:r>
            <a:r>
              <a:rPr lang="en-US" altLang="zh-CN" sz="1100" dirty="0" smtClean="0">
                <a:solidFill>
                  <a:schemeClr val="accent1"/>
                </a:solidFill>
                <a:latin typeface="Times New Roman" charset="0"/>
                <a:ea typeface="Times New Roman" charset="0"/>
                <a:cs typeface="Times New Roman" charset="0"/>
                <a:hlinkClick r:id="rId4"/>
              </a:rPr>
              <a:t>towardsdatascience.com/support-vector-machines-svm-c9ef22815589</a:t>
            </a:r>
            <a:endParaRPr dirty="0">
              <a:solidFill>
                <a:schemeClr val="accent1"/>
              </a:solidFill>
              <a:latin typeface="Times New Roman" charset="0"/>
              <a:ea typeface="Times New Roman" charset="0"/>
              <a:cs typeface="Times New Roman" charset="0"/>
            </a:endParaRPr>
          </a:p>
          <a:p>
            <a:pPr>
              <a:buFont typeface="Wingdings" charset="2"/>
              <a:buChar char="l"/>
            </a:pPr>
            <a:r>
              <a:rPr lang="en-US" altLang="zh-CN" sz="1100" dirty="0">
                <a:solidFill>
                  <a:schemeClr val="accent1"/>
                </a:solidFill>
                <a:latin typeface="Times New Roman" charset="0"/>
                <a:ea typeface="Times New Roman" charset="0"/>
                <a:cs typeface="Times New Roman" charset="0"/>
              </a:rPr>
              <a:t>Huang, S., </a:t>
            </a:r>
            <a:r>
              <a:rPr lang="en-US" altLang="zh-CN" sz="1100" dirty="0" err="1">
                <a:solidFill>
                  <a:schemeClr val="accent1"/>
                </a:solidFill>
                <a:latin typeface="Times New Roman" charset="0"/>
                <a:ea typeface="Times New Roman" charset="0"/>
                <a:cs typeface="Times New Roman" charset="0"/>
              </a:rPr>
              <a:t>Cai</a:t>
            </a:r>
            <a:r>
              <a:rPr lang="en-US" altLang="zh-CN" sz="1100" dirty="0">
                <a:solidFill>
                  <a:schemeClr val="accent1"/>
                </a:solidFill>
                <a:latin typeface="Times New Roman" charset="0"/>
                <a:ea typeface="Times New Roman" charset="0"/>
                <a:cs typeface="Times New Roman" charset="0"/>
              </a:rPr>
              <a:t>, N., Pacheco, P.P., </a:t>
            </a:r>
            <a:r>
              <a:rPr lang="en-US" altLang="zh-CN" sz="1100" dirty="0" err="1">
                <a:solidFill>
                  <a:schemeClr val="accent1"/>
                </a:solidFill>
                <a:latin typeface="Times New Roman" charset="0"/>
                <a:ea typeface="Times New Roman" charset="0"/>
                <a:cs typeface="Times New Roman" charset="0"/>
              </a:rPr>
              <a:t>Narrandes</a:t>
            </a:r>
            <a:r>
              <a:rPr lang="en-US" altLang="zh-CN" sz="1100" dirty="0">
                <a:solidFill>
                  <a:schemeClr val="accent1"/>
                </a:solidFill>
                <a:latin typeface="Times New Roman" charset="0"/>
                <a:ea typeface="Times New Roman" charset="0"/>
                <a:cs typeface="Times New Roman" charset="0"/>
              </a:rPr>
              <a:t>, S., Wang, Y. and Xu, W., 2018. Applications of support vector machine (SVM) learning in cancer genomics. </a:t>
            </a:r>
            <a:r>
              <a:rPr lang="en-US" altLang="zh-CN" sz="1100" i="1" dirty="0">
                <a:solidFill>
                  <a:schemeClr val="accent1"/>
                </a:solidFill>
                <a:latin typeface="Times New Roman" charset="0"/>
                <a:ea typeface="Times New Roman" charset="0"/>
                <a:cs typeface="Times New Roman" charset="0"/>
              </a:rPr>
              <a:t>Cancer Genomics-Proteomics</a:t>
            </a:r>
            <a:r>
              <a:rPr lang="en-US" altLang="zh-CN" sz="1100" dirty="0">
                <a:solidFill>
                  <a:schemeClr val="accent1"/>
                </a:solidFill>
                <a:latin typeface="Times New Roman" charset="0"/>
                <a:ea typeface="Times New Roman" charset="0"/>
                <a:cs typeface="Times New Roman" charset="0"/>
              </a:rPr>
              <a:t>, </a:t>
            </a:r>
            <a:r>
              <a:rPr lang="en-US" altLang="zh-CN" sz="1100" i="1" dirty="0">
                <a:solidFill>
                  <a:schemeClr val="accent1"/>
                </a:solidFill>
                <a:latin typeface="Times New Roman" charset="0"/>
                <a:ea typeface="Times New Roman" charset="0"/>
                <a:cs typeface="Times New Roman" charset="0"/>
              </a:rPr>
              <a:t>15</a:t>
            </a:r>
            <a:r>
              <a:rPr lang="en-US" altLang="zh-CN" sz="1100" dirty="0">
                <a:solidFill>
                  <a:schemeClr val="accent1"/>
                </a:solidFill>
                <a:latin typeface="Times New Roman" charset="0"/>
                <a:ea typeface="Times New Roman" charset="0"/>
                <a:cs typeface="Times New Roman" charset="0"/>
              </a:rPr>
              <a:t>(1), pp.41-51</a:t>
            </a:r>
            <a:r>
              <a:rPr lang="en-US" altLang="zh-CN" sz="1100" dirty="0" smtClean="0">
                <a:solidFill>
                  <a:schemeClr val="accent1"/>
                </a:solidFill>
                <a:latin typeface="Times New Roman" charset="0"/>
                <a:ea typeface="Times New Roman" charset="0"/>
                <a:cs typeface="Times New Roman" charset="0"/>
              </a:rPr>
              <a:t>.</a:t>
            </a:r>
            <a:endParaRPr dirty="0">
              <a:solidFill>
                <a:schemeClr val="accent1"/>
              </a:solidFill>
              <a:latin typeface="Times New Roman" charset="0"/>
              <a:ea typeface="Times New Roman" charset="0"/>
              <a:cs typeface="Times New Roman" charset="0"/>
            </a:endParaRPr>
          </a:p>
          <a:p>
            <a:pPr>
              <a:buFont typeface="Wingdings" charset="2"/>
              <a:buChar char="l"/>
            </a:pPr>
            <a:r>
              <a:rPr lang="en-US" altLang="zh-CN" sz="1100" dirty="0">
                <a:solidFill>
                  <a:schemeClr val="accent1"/>
                </a:solidFill>
                <a:latin typeface="Times New Roman" charset="0"/>
                <a:ea typeface="Times New Roman" charset="0"/>
                <a:cs typeface="Times New Roman" charset="0"/>
              </a:rPr>
              <a:t>Crowley, J.L., 2012. Intelligent Systems: Reasoning and Recognition. </a:t>
            </a:r>
            <a:r>
              <a:rPr lang="en-US" altLang="zh-CN" sz="1100" i="1" dirty="0" err="1">
                <a:solidFill>
                  <a:schemeClr val="accent1"/>
                </a:solidFill>
                <a:latin typeface="Times New Roman" charset="0"/>
                <a:ea typeface="Times New Roman" charset="0"/>
                <a:cs typeface="Times New Roman" charset="0"/>
              </a:rPr>
              <a:t>Institut</a:t>
            </a:r>
            <a:r>
              <a:rPr lang="en-US" altLang="zh-CN" sz="1100" i="1" dirty="0">
                <a:solidFill>
                  <a:schemeClr val="accent1"/>
                </a:solidFill>
                <a:latin typeface="Times New Roman" charset="0"/>
                <a:ea typeface="Times New Roman" charset="0"/>
                <a:cs typeface="Times New Roman" charset="0"/>
              </a:rPr>
              <a:t> </a:t>
            </a:r>
            <a:r>
              <a:rPr lang="en-US" altLang="zh-CN" sz="1100" i="1" dirty="0" err="1">
                <a:solidFill>
                  <a:schemeClr val="accent1"/>
                </a:solidFill>
                <a:latin typeface="Times New Roman" charset="0"/>
                <a:ea typeface="Times New Roman" charset="0"/>
                <a:cs typeface="Times New Roman" charset="0"/>
              </a:rPr>
              <a:t>Polytechnique</a:t>
            </a:r>
            <a:r>
              <a:rPr lang="en-US" altLang="zh-CN" sz="1100" i="1" dirty="0">
                <a:solidFill>
                  <a:schemeClr val="accent1"/>
                </a:solidFill>
                <a:latin typeface="Times New Roman" charset="0"/>
                <a:ea typeface="Times New Roman" charset="0"/>
                <a:cs typeface="Times New Roman" charset="0"/>
              </a:rPr>
              <a:t> de Grenoble, </a:t>
            </a:r>
            <a:r>
              <a:rPr lang="en-US" altLang="zh-CN" sz="1100" i="1" dirty="0" err="1">
                <a:solidFill>
                  <a:schemeClr val="accent1"/>
                </a:solidFill>
                <a:latin typeface="Times New Roman" charset="0"/>
                <a:ea typeface="Times New Roman" charset="0"/>
                <a:cs typeface="Times New Roman" charset="0"/>
              </a:rPr>
              <a:t>Montbonnot</a:t>
            </a:r>
            <a:r>
              <a:rPr lang="en-US" altLang="zh-CN" sz="1100" i="1" dirty="0">
                <a:solidFill>
                  <a:schemeClr val="accent1"/>
                </a:solidFill>
                <a:latin typeface="Times New Roman" charset="0"/>
                <a:ea typeface="Times New Roman" charset="0"/>
                <a:cs typeface="Times New Roman" charset="0"/>
              </a:rPr>
              <a:t>, France. Lesson notes</a:t>
            </a:r>
            <a:r>
              <a:rPr lang="en-US" altLang="zh-CN" sz="1100" dirty="0" smtClean="0">
                <a:solidFill>
                  <a:schemeClr val="accent1"/>
                </a:solidFill>
                <a:latin typeface="Times New Roman" charset="0"/>
                <a:ea typeface="Times New Roman" charset="0"/>
                <a:cs typeface="Times New Roman" charset="0"/>
              </a:rPr>
              <a:t>.</a:t>
            </a:r>
            <a:endParaRPr dirty="0">
              <a:solidFill>
                <a:schemeClr val="accent1"/>
              </a:solidFill>
              <a:latin typeface="Times New Roman" charset="0"/>
              <a:ea typeface="Times New Roman" charset="0"/>
              <a:cs typeface="Times New Roman" charset="0"/>
            </a:endParaRPr>
          </a:p>
          <a:p>
            <a:pPr>
              <a:buFont typeface="Wingdings" charset="2"/>
              <a:buChar char="l"/>
            </a:pPr>
            <a:r>
              <a:rPr lang="en-US" altLang="zh-CN" sz="1100" dirty="0">
                <a:solidFill>
                  <a:schemeClr val="accent1"/>
                </a:solidFill>
                <a:latin typeface="Times New Roman" charset="0"/>
                <a:ea typeface="Times New Roman" charset="0"/>
                <a:cs typeface="Times New Roman" charset="0"/>
                <a:hlinkClick r:id="rId5"/>
              </a:rPr>
              <a:t>https://archive.ics.uci.edu/ml/datasets/Breast+Cancer+Wisconsin+%</a:t>
            </a:r>
            <a:r>
              <a:rPr lang="en-US" altLang="zh-CN" sz="1100" dirty="0" smtClean="0">
                <a:solidFill>
                  <a:schemeClr val="accent1"/>
                </a:solidFill>
                <a:latin typeface="Times New Roman" charset="0"/>
                <a:ea typeface="Times New Roman" charset="0"/>
                <a:cs typeface="Times New Roman" charset="0"/>
                <a:hlinkClick r:id="rId5"/>
              </a:rPr>
              <a:t>28Diagnostic%29</a:t>
            </a:r>
            <a:endParaRPr lang="en-US" altLang="zh-CN" sz="1100" dirty="0" smtClean="0">
              <a:solidFill>
                <a:schemeClr val="accent1"/>
              </a:solidFill>
              <a:latin typeface="Times New Roman" charset="0"/>
              <a:ea typeface="Times New Roman" charset="0"/>
              <a:cs typeface="Times New Roman" charset="0"/>
            </a:endParaRPr>
          </a:p>
          <a:p>
            <a:pPr>
              <a:buFont typeface="Wingdings" charset="2"/>
              <a:buChar char="l"/>
            </a:pPr>
            <a:r>
              <a:rPr lang="en-US" altLang="zh-CN" sz="1100" dirty="0">
                <a:hlinkClick r:id="rId6"/>
              </a:rPr>
              <a:t>http://www.sthda.com/english/articles/36-classification-methods-essentials/144-svm-model-support-vector-machine-essentials</a:t>
            </a:r>
            <a:r>
              <a:rPr lang="en-US" altLang="zh-CN" sz="1100" dirty="0" smtClean="0">
                <a:hlinkClick r:id="rId6"/>
              </a:rPr>
              <a:t>/</a:t>
            </a:r>
            <a:endParaRPr lang="en-US" altLang="zh-CN" sz="1100" dirty="0" smtClean="0"/>
          </a:p>
          <a:p>
            <a:pPr>
              <a:buFont typeface="Wingdings" charset="2"/>
              <a:buChar char="l"/>
            </a:pPr>
            <a:r>
              <a:rPr lang="en-US" altLang="zh-CN" sz="1100" dirty="0">
                <a:hlinkClick r:id="rId7"/>
              </a:rPr>
              <a:t>https://</a:t>
            </a:r>
            <a:r>
              <a:rPr lang="en-US" altLang="zh-CN" sz="1100" dirty="0" smtClean="0">
                <a:hlinkClick r:id="rId7"/>
              </a:rPr>
              <a:t>rpubs.com/skydome20/R-Note14-SVM-SVR</a:t>
            </a:r>
            <a:endParaRPr lang="en-US" altLang="zh-CN" sz="1100" dirty="0" smtClean="0"/>
          </a:p>
          <a:p>
            <a:pPr>
              <a:buFont typeface="Wingdings" charset="2"/>
              <a:buChar char="l"/>
            </a:pPr>
            <a:r>
              <a:rPr lang="en-US" altLang="zh-CN" sz="1100" dirty="0">
                <a:hlinkClick r:id="rId8"/>
              </a:rPr>
              <a:t>https://towardsdatascience.com/breast-cancer-classification-using-support-vector-machine-svm-a510907d4878</a:t>
            </a:r>
            <a:endParaRPr kumimoji="1" lang="zh-CN" altLang="en-US" sz="1100" dirty="0">
              <a:solidFill>
                <a:schemeClr val="accent1"/>
              </a:solidFill>
              <a:latin typeface="Times New Roman" charset="0"/>
              <a:ea typeface="Times New Roman" charset="0"/>
              <a:cs typeface="Times New Roman" charset="0"/>
            </a:endParaRPr>
          </a:p>
          <a:p>
            <a:pPr marL="285750" lvl="0" indent="-285750" algn="l" rtl="0">
              <a:spcBef>
                <a:spcPts val="0"/>
              </a:spcBef>
              <a:spcAft>
                <a:spcPts val="0"/>
              </a:spcAft>
              <a:buFont typeface="Wingdings" charset="2"/>
              <a:buChar char="l"/>
            </a:pPr>
            <a:endParaRPr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759" y="1085187"/>
            <a:ext cx="5315455" cy="3827853"/>
          </a:xfrm>
          <a:prstGeom prst="rect">
            <a:avLst/>
          </a:prstGeom>
        </p:spPr>
      </p:pic>
    </p:spTree>
    <p:extLst>
      <p:ext uri="{BB962C8B-B14F-4D97-AF65-F5344CB8AC3E}">
        <p14:creationId xmlns:p14="http://schemas.microsoft.com/office/powerpoint/2010/main" val="2422075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103" y="1127968"/>
            <a:ext cx="5352801" cy="3799941"/>
          </a:xfrm>
          <a:prstGeom prst="rect">
            <a:avLst/>
          </a:prstGeom>
        </p:spPr>
      </p:pic>
    </p:spTree>
    <p:extLst>
      <p:ext uri="{BB962C8B-B14F-4D97-AF65-F5344CB8AC3E}">
        <p14:creationId xmlns:p14="http://schemas.microsoft.com/office/powerpoint/2010/main" val="34562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224" y="1150953"/>
            <a:ext cx="6903844" cy="3777575"/>
          </a:xfrm>
          <a:prstGeom prst="rect">
            <a:avLst/>
          </a:prstGeom>
        </p:spPr>
      </p:pic>
    </p:spTree>
    <p:extLst>
      <p:ext uri="{BB962C8B-B14F-4D97-AF65-F5344CB8AC3E}">
        <p14:creationId xmlns:p14="http://schemas.microsoft.com/office/powerpoint/2010/main" val="1550278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801" y="1129991"/>
            <a:ext cx="5663453" cy="3900764"/>
          </a:xfrm>
          <a:prstGeom prst="rect">
            <a:avLst/>
          </a:prstGeom>
        </p:spPr>
      </p:pic>
    </p:spTree>
    <p:extLst>
      <p:ext uri="{BB962C8B-B14F-4D97-AF65-F5344CB8AC3E}">
        <p14:creationId xmlns:p14="http://schemas.microsoft.com/office/powerpoint/2010/main" val="1966673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0" y="309387"/>
            <a:ext cx="7689300" cy="846243"/>
          </a:xfrm>
          <a:prstGeom prst="rect">
            <a:avLst/>
          </a:prstGeom>
        </p:spPr>
        <p:txBody>
          <a:bodyPr spcFirstLastPara="1" wrap="square" lIns="91425" tIns="91425" rIns="91425" bIns="91425" anchor="t" anchorCtr="0">
            <a:noAutofit/>
          </a:bodyPr>
          <a:lstStyle/>
          <a:p>
            <a:r>
              <a:rPr lang="en-US" altLang="zh-CN" dirty="0">
                <a:solidFill>
                  <a:schemeClr val="accent1"/>
                </a:solidFill>
                <a:latin typeface="Times New Roman" charset="0"/>
                <a:ea typeface="Times New Roman" charset="0"/>
                <a:cs typeface="Times New Roman" charset="0"/>
              </a:rPr>
              <a:t>Vladimir </a:t>
            </a:r>
            <a:r>
              <a:rPr lang="en-US" altLang="zh-CN" dirty="0" err="1">
                <a:solidFill>
                  <a:schemeClr val="accent1"/>
                </a:solidFill>
                <a:latin typeface="Times New Roman" charset="0"/>
                <a:ea typeface="Times New Roman" charset="0"/>
                <a:cs typeface="Times New Roman" charset="0"/>
              </a:rPr>
              <a:t>Naumovich</a:t>
            </a:r>
            <a:r>
              <a:rPr lang="en-US" altLang="zh-CN" dirty="0">
                <a:solidFill>
                  <a:schemeClr val="accent1"/>
                </a:solidFill>
                <a:latin typeface="Times New Roman" charset="0"/>
                <a:ea typeface="Times New Roman" charset="0"/>
                <a:cs typeface="Times New Roman" charset="0"/>
              </a:rPr>
              <a:t> </a:t>
            </a:r>
            <a:r>
              <a:rPr lang="en-US" altLang="zh-CN" dirty="0" err="1">
                <a:solidFill>
                  <a:schemeClr val="accent1"/>
                </a:solidFill>
                <a:latin typeface="Times New Roman" charset="0"/>
                <a:ea typeface="Times New Roman" charset="0"/>
                <a:cs typeface="Times New Roman" charset="0"/>
              </a:rPr>
              <a:t>Vapnik</a:t>
            </a:r>
            <a:r>
              <a:rPr lang="en-US" altLang="zh-CN" dirty="0">
                <a:solidFill>
                  <a:schemeClr val="accent1"/>
                </a:solidFill>
                <a:latin typeface="Times New Roman" charset="0"/>
                <a:ea typeface="Times New Roman" charset="0"/>
                <a:cs typeface="Times New Roman" charset="0"/>
              </a:rPr>
              <a:t/>
            </a:r>
            <a:br>
              <a:rPr lang="en-US" altLang="zh-CN" dirty="0">
                <a:solidFill>
                  <a:schemeClr val="accent1"/>
                </a:solidFill>
                <a:latin typeface="Times New Roman" charset="0"/>
                <a:ea typeface="Times New Roman" charset="0"/>
                <a:cs typeface="Times New Roman" charset="0"/>
              </a:rPr>
            </a:br>
            <a:endParaRPr dirty="0">
              <a:solidFill>
                <a:srgbClr val="BE3D3D"/>
              </a:solidFill>
              <a:latin typeface="Times New Roman" charset="0"/>
              <a:ea typeface="Times New Roman" charset="0"/>
              <a:cs typeface="Times New Roman" charset="0"/>
            </a:endParaRPr>
          </a:p>
          <a:p>
            <a:pPr marL="0" lvl="0" indent="0" algn="l" rtl="0">
              <a:spcBef>
                <a:spcPts val="0"/>
              </a:spcBef>
              <a:spcAft>
                <a:spcPts val="0"/>
              </a:spcAft>
              <a:buNone/>
            </a:pPr>
            <a:endParaRPr dirty="0">
              <a:latin typeface="Times New Roman" charset="0"/>
              <a:ea typeface="Times New Roman" charset="0"/>
              <a:cs typeface="Times New Roman" charset="0"/>
            </a:endParaRPr>
          </a:p>
        </p:txBody>
      </p:sp>
      <p:sp>
        <p:nvSpPr>
          <p:cNvPr id="137" name="Google Shape;137;p29"/>
          <p:cNvSpPr txBox="1">
            <a:spLocks noGrp="1"/>
          </p:cNvSpPr>
          <p:nvPr>
            <p:ph type="body" idx="1"/>
          </p:nvPr>
        </p:nvSpPr>
        <p:spPr>
          <a:xfrm>
            <a:off x="224991" y="1017450"/>
            <a:ext cx="5111638" cy="3933600"/>
          </a:xfrm>
          <a:prstGeom prst="rect">
            <a:avLst/>
          </a:prstGeom>
        </p:spPr>
        <p:txBody>
          <a:bodyPr spcFirstLastPara="1" wrap="square" lIns="91425" tIns="91425" rIns="91425" bIns="91425" anchor="t" anchorCtr="0">
            <a:noAutofit/>
          </a:bodyPr>
          <a:lstStyle/>
          <a:p>
            <a:pPr marL="0" lvl="0" indent="0">
              <a:spcBef>
                <a:spcPts val="1600"/>
              </a:spcBef>
              <a:buNone/>
            </a:pPr>
            <a:r>
              <a:rPr lang="en-US" altLang="zh-CN" sz="1600" dirty="0">
                <a:solidFill>
                  <a:schemeClr val="accent1"/>
                </a:solidFill>
                <a:latin typeface="Times New Roman" charset="0"/>
                <a:ea typeface="Times New Roman" charset="0"/>
                <a:cs typeface="Times New Roman" charset="0"/>
              </a:rPr>
              <a:t> (</a:t>
            </a:r>
            <a:r>
              <a:rPr lang="en-US" altLang="zh-CN" sz="1600" dirty="0">
                <a:solidFill>
                  <a:schemeClr val="accent1"/>
                </a:solidFill>
                <a:latin typeface="Times New Roman" charset="0"/>
                <a:ea typeface="Times New Roman" charset="0"/>
                <a:cs typeface="Times New Roman" charset="0"/>
                <a:hlinkClick r:id="rId3" tooltip="Russian language"/>
              </a:rPr>
              <a:t>Russian</a:t>
            </a:r>
            <a:r>
              <a:rPr lang="en-US" altLang="zh-CN" sz="1600" dirty="0">
                <a:solidFill>
                  <a:schemeClr val="accent1"/>
                </a:solidFill>
                <a:latin typeface="Times New Roman" charset="0"/>
                <a:ea typeface="Times New Roman" charset="0"/>
                <a:cs typeface="Times New Roman" charset="0"/>
              </a:rPr>
              <a:t>: </a:t>
            </a:r>
            <a:r>
              <a:rPr lang="en-US" altLang="zh-CN" sz="1600" dirty="0" err="1">
                <a:solidFill>
                  <a:schemeClr val="accent1"/>
                </a:solidFill>
                <a:latin typeface="Times New Roman" charset="0"/>
                <a:ea typeface="Times New Roman" charset="0"/>
                <a:cs typeface="Times New Roman" charset="0"/>
              </a:rPr>
              <a:t>Владимир</a:t>
            </a:r>
            <a:r>
              <a:rPr lang="en-US" altLang="zh-CN" sz="1600" dirty="0">
                <a:solidFill>
                  <a:schemeClr val="accent1"/>
                </a:solidFill>
                <a:latin typeface="Times New Roman" charset="0"/>
                <a:ea typeface="Times New Roman" charset="0"/>
                <a:cs typeface="Times New Roman" charset="0"/>
              </a:rPr>
              <a:t> </a:t>
            </a:r>
            <a:r>
              <a:rPr lang="en-US" altLang="zh-CN" sz="1600" dirty="0" err="1">
                <a:solidFill>
                  <a:schemeClr val="accent1"/>
                </a:solidFill>
                <a:latin typeface="Times New Roman" charset="0"/>
                <a:ea typeface="Times New Roman" charset="0"/>
                <a:cs typeface="Times New Roman" charset="0"/>
              </a:rPr>
              <a:t>Наумович</a:t>
            </a:r>
            <a:r>
              <a:rPr lang="en-US" altLang="zh-CN" sz="1600" dirty="0">
                <a:solidFill>
                  <a:schemeClr val="accent1"/>
                </a:solidFill>
                <a:latin typeface="Times New Roman" charset="0"/>
                <a:ea typeface="Times New Roman" charset="0"/>
                <a:cs typeface="Times New Roman" charset="0"/>
              </a:rPr>
              <a:t> </a:t>
            </a:r>
            <a:r>
              <a:rPr lang="en-US" altLang="zh-CN" sz="1600" dirty="0" err="1">
                <a:solidFill>
                  <a:schemeClr val="accent1"/>
                </a:solidFill>
                <a:latin typeface="Times New Roman" charset="0"/>
                <a:ea typeface="Times New Roman" charset="0"/>
                <a:cs typeface="Times New Roman" charset="0"/>
              </a:rPr>
              <a:t>Вапник</a:t>
            </a:r>
            <a:r>
              <a:rPr lang="en-US" altLang="zh-CN" sz="1600" dirty="0">
                <a:solidFill>
                  <a:schemeClr val="accent1"/>
                </a:solidFill>
                <a:latin typeface="Times New Roman" charset="0"/>
                <a:ea typeface="Times New Roman" charset="0"/>
                <a:cs typeface="Times New Roman" charset="0"/>
              </a:rPr>
              <a:t>; </a:t>
            </a:r>
            <a:endParaRPr lang="en-US" altLang="zh-CN" sz="1600" dirty="0" smtClean="0">
              <a:solidFill>
                <a:schemeClr val="accent1"/>
              </a:solidFill>
              <a:latin typeface="Times New Roman" charset="0"/>
              <a:ea typeface="Times New Roman" charset="0"/>
              <a:cs typeface="Times New Roman" charset="0"/>
            </a:endParaRPr>
          </a:p>
          <a:p>
            <a:pPr marL="0" lvl="0" indent="0">
              <a:spcBef>
                <a:spcPts val="1600"/>
              </a:spcBef>
              <a:buNone/>
            </a:pPr>
            <a:r>
              <a:rPr lang="en-US" altLang="zh-CN" sz="1600" dirty="0" smtClean="0">
                <a:solidFill>
                  <a:schemeClr val="accent1"/>
                </a:solidFill>
                <a:latin typeface="Times New Roman" charset="0"/>
                <a:ea typeface="Times New Roman" charset="0"/>
                <a:cs typeface="Times New Roman" charset="0"/>
              </a:rPr>
              <a:t>born </a:t>
            </a:r>
            <a:r>
              <a:rPr lang="en-US" altLang="zh-CN" sz="1600" dirty="0">
                <a:solidFill>
                  <a:schemeClr val="accent1"/>
                </a:solidFill>
                <a:latin typeface="Times New Roman" charset="0"/>
                <a:ea typeface="Times New Roman" charset="0"/>
                <a:cs typeface="Times New Roman" charset="0"/>
              </a:rPr>
              <a:t>6 December 1936) is one of the main </a:t>
            </a:r>
            <a:endParaRPr lang="en-US" altLang="zh-CN" sz="1600" dirty="0" smtClean="0">
              <a:solidFill>
                <a:schemeClr val="accent1"/>
              </a:solidFill>
              <a:latin typeface="Times New Roman" charset="0"/>
              <a:ea typeface="Times New Roman" charset="0"/>
              <a:cs typeface="Times New Roman" charset="0"/>
            </a:endParaRPr>
          </a:p>
          <a:p>
            <a:pPr marL="0" lvl="0" indent="0">
              <a:spcBef>
                <a:spcPts val="1600"/>
              </a:spcBef>
              <a:buNone/>
            </a:pPr>
            <a:r>
              <a:rPr lang="en-US" altLang="zh-CN" sz="1600" dirty="0" smtClean="0">
                <a:solidFill>
                  <a:schemeClr val="accent1"/>
                </a:solidFill>
                <a:latin typeface="Times New Roman" charset="0"/>
                <a:ea typeface="Times New Roman" charset="0"/>
                <a:cs typeface="Times New Roman" charset="0"/>
              </a:rPr>
              <a:t>developers </a:t>
            </a:r>
            <a:r>
              <a:rPr lang="en-US" altLang="zh-CN" sz="1600" dirty="0">
                <a:solidFill>
                  <a:schemeClr val="accent1"/>
                </a:solidFill>
                <a:latin typeface="Times New Roman" charset="0"/>
                <a:ea typeface="Times New Roman" charset="0"/>
                <a:cs typeface="Times New Roman" charset="0"/>
              </a:rPr>
              <a:t>of the </a:t>
            </a:r>
            <a:r>
              <a:rPr lang="en-US" altLang="zh-CN" sz="1600" dirty="0">
                <a:solidFill>
                  <a:schemeClr val="accent1"/>
                </a:solidFill>
                <a:latin typeface="Times New Roman" charset="0"/>
                <a:ea typeface="Times New Roman" charset="0"/>
                <a:cs typeface="Times New Roman" charset="0"/>
                <a:hlinkClick r:id="rId4" tooltip="Vapnik–Chervonenkis theory"/>
              </a:rPr>
              <a:t>Vapnik–Chervonenkis theory</a:t>
            </a:r>
            <a:r>
              <a:rPr lang="en-US" altLang="zh-CN" sz="1600" dirty="0">
                <a:solidFill>
                  <a:schemeClr val="accent1"/>
                </a:solidFill>
                <a:latin typeface="Times New Roman" charset="0"/>
                <a:ea typeface="Times New Roman" charset="0"/>
                <a:cs typeface="Times New Roman" charset="0"/>
              </a:rPr>
              <a:t> </a:t>
            </a:r>
            <a:endParaRPr lang="en-US" altLang="zh-CN" sz="1600" dirty="0" smtClean="0">
              <a:solidFill>
                <a:schemeClr val="accent1"/>
              </a:solidFill>
              <a:latin typeface="Times New Roman" charset="0"/>
              <a:ea typeface="Times New Roman" charset="0"/>
              <a:cs typeface="Times New Roman" charset="0"/>
            </a:endParaRPr>
          </a:p>
          <a:p>
            <a:pPr marL="0" lvl="0" indent="0">
              <a:spcBef>
                <a:spcPts val="1600"/>
              </a:spcBef>
              <a:buNone/>
            </a:pPr>
            <a:r>
              <a:rPr lang="en-US" altLang="zh-CN" sz="1600" dirty="0" smtClean="0">
                <a:solidFill>
                  <a:schemeClr val="accent1"/>
                </a:solidFill>
                <a:latin typeface="Times New Roman" charset="0"/>
                <a:ea typeface="Times New Roman" charset="0"/>
                <a:cs typeface="Times New Roman" charset="0"/>
              </a:rPr>
              <a:t>of</a:t>
            </a:r>
            <a:r>
              <a:rPr lang="en-US" altLang="zh-CN" sz="1600" dirty="0">
                <a:solidFill>
                  <a:schemeClr val="accent1"/>
                </a:solidFill>
                <a:latin typeface="Times New Roman" charset="0"/>
                <a:ea typeface="Times New Roman" charset="0"/>
                <a:cs typeface="Times New Roman" charset="0"/>
              </a:rPr>
              <a:t> </a:t>
            </a:r>
            <a:r>
              <a:rPr lang="en-US" altLang="zh-CN" sz="1600" dirty="0">
                <a:solidFill>
                  <a:schemeClr val="accent1"/>
                </a:solidFill>
                <a:latin typeface="Times New Roman" charset="0"/>
                <a:ea typeface="Times New Roman" charset="0"/>
                <a:cs typeface="Times New Roman" charset="0"/>
                <a:hlinkClick r:id="rId5" tooltip="Statistical learning"/>
              </a:rPr>
              <a:t>statistical learning</a:t>
            </a:r>
            <a:r>
              <a:rPr lang="en-US" altLang="zh-CN" sz="1600" dirty="0" smtClean="0">
                <a:solidFill>
                  <a:schemeClr val="accent1"/>
                </a:solidFill>
                <a:latin typeface="Times New Roman" charset="0"/>
                <a:ea typeface="Times New Roman" charset="0"/>
                <a:cs typeface="Times New Roman" charset="0"/>
              </a:rPr>
              <a:t>,</a:t>
            </a:r>
            <a:r>
              <a:rPr lang="en-US" altLang="zh-CN" sz="1600" dirty="0">
                <a:solidFill>
                  <a:schemeClr val="accent1"/>
                </a:solidFill>
                <a:latin typeface="Times New Roman" charset="0"/>
                <a:ea typeface="Times New Roman" charset="0"/>
                <a:cs typeface="Times New Roman" charset="0"/>
              </a:rPr>
              <a:t> and the co-inventor of </a:t>
            </a:r>
            <a:endParaRPr lang="en-US" altLang="zh-CN" sz="1600" dirty="0" smtClean="0">
              <a:solidFill>
                <a:schemeClr val="accent1"/>
              </a:solidFill>
              <a:latin typeface="Times New Roman" charset="0"/>
              <a:ea typeface="Times New Roman" charset="0"/>
              <a:cs typeface="Times New Roman" charset="0"/>
            </a:endParaRPr>
          </a:p>
          <a:p>
            <a:pPr marL="0" lvl="0" indent="0">
              <a:spcBef>
                <a:spcPts val="1600"/>
              </a:spcBef>
              <a:buNone/>
            </a:pPr>
            <a:r>
              <a:rPr lang="en-US" altLang="zh-CN" sz="1600" dirty="0" smtClean="0">
                <a:solidFill>
                  <a:schemeClr val="accent1"/>
                </a:solidFill>
                <a:latin typeface="Times New Roman" charset="0"/>
                <a:ea typeface="Times New Roman" charset="0"/>
                <a:cs typeface="Times New Roman" charset="0"/>
              </a:rPr>
              <a:t>the</a:t>
            </a:r>
            <a:r>
              <a:rPr lang="en-US" altLang="zh-CN" sz="1600" dirty="0">
                <a:solidFill>
                  <a:schemeClr val="accent1"/>
                </a:solidFill>
                <a:latin typeface="Times New Roman" charset="0"/>
                <a:ea typeface="Times New Roman" charset="0"/>
                <a:cs typeface="Times New Roman" charset="0"/>
              </a:rPr>
              <a:t> </a:t>
            </a:r>
            <a:r>
              <a:rPr lang="en-US" altLang="zh-CN" sz="1600" dirty="0">
                <a:solidFill>
                  <a:schemeClr val="accent1"/>
                </a:solidFill>
                <a:latin typeface="Times New Roman" charset="0"/>
                <a:ea typeface="Times New Roman" charset="0"/>
                <a:cs typeface="Times New Roman" charset="0"/>
                <a:hlinkClick r:id="rId6" tooltip="Support-vector machine"/>
              </a:rPr>
              <a:t>support-vector machine</a:t>
            </a:r>
            <a:r>
              <a:rPr lang="en-US" altLang="zh-CN" sz="1600" dirty="0">
                <a:solidFill>
                  <a:schemeClr val="accent1"/>
                </a:solidFill>
                <a:latin typeface="Times New Roman" charset="0"/>
                <a:ea typeface="Times New Roman" charset="0"/>
                <a:cs typeface="Times New Roman" charset="0"/>
              </a:rPr>
              <a:t> method, and support-vector clustering algorithm</a:t>
            </a:r>
            <a:r>
              <a:rPr lang="en-US" altLang="zh-CN" sz="1600" dirty="0" smtClean="0">
                <a:solidFill>
                  <a:schemeClr val="accent1"/>
                </a:solidFill>
                <a:latin typeface="Times New Roman" charset="0"/>
                <a:ea typeface="Times New Roman" charset="0"/>
                <a:cs typeface="Times New Roman" charset="0"/>
              </a:rPr>
              <a:t>.</a:t>
            </a:r>
            <a:endParaRPr sz="1600" dirty="0">
              <a:solidFill>
                <a:schemeClr val="accent1"/>
              </a:solidFill>
              <a:latin typeface="Times New Roman" charset="0"/>
              <a:ea typeface="Times New Roman" charset="0"/>
              <a:cs typeface="Times New Roman" charset="0"/>
            </a:endParaRPr>
          </a:p>
          <a:p>
            <a:pPr marL="0" lvl="0" indent="0" algn="l" rtl="0">
              <a:spcBef>
                <a:spcPts val="1600"/>
              </a:spcBef>
              <a:spcAft>
                <a:spcPts val="1600"/>
              </a:spcAft>
              <a:buNone/>
            </a:pPr>
            <a:endParaRPr sz="1100" dirty="0">
              <a:latin typeface="Times New Roman" charset="0"/>
              <a:ea typeface="Times New Roman" charset="0"/>
              <a:cs typeface="Times New Roman" charset="0"/>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6629" y="447567"/>
            <a:ext cx="3126826" cy="4169101"/>
          </a:xfrm>
          <a:prstGeom prst="rect">
            <a:avLst/>
          </a:prstGeom>
        </p:spPr>
      </p:pic>
      <p:sp>
        <p:nvSpPr>
          <p:cNvPr id="5" name="文本框 4"/>
          <p:cNvSpPr txBox="1"/>
          <p:nvPr/>
        </p:nvSpPr>
        <p:spPr>
          <a:xfrm>
            <a:off x="143700" y="4638149"/>
            <a:ext cx="5754413" cy="307777"/>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Source: </a:t>
            </a:r>
            <a:r>
              <a:rPr lang="en-US" altLang="zh-CN" dirty="0">
                <a:latin typeface="Times New Roman" charset="0"/>
                <a:ea typeface="Times New Roman" charset="0"/>
                <a:cs typeface="Times New Roman" charset="0"/>
                <a:hlinkClick r:id="rId6"/>
              </a:rPr>
              <a:t>https://en.wikipedia.org/wiki/Support-vector_machine</a:t>
            </a:r>
            <a:endParaRPr kumimoji="1" lang="zh-CN" alt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435" y="1078786"/>
            <a:ext cx="5322848" cy="3903934"/>
          </a:xfrm>
          <a:prstGeom prst="rect">
            <a:avLst/>
          </a:prstGeom>
        </p:spPr>
      </p:pic>
    </p:spTree>
    <p:extLst>
      <p:ext uri="{BB962C8B-B14F-4D97-AF65-F5344CB8AC3E}">
        <p14:creationId xmlns:p14="http://schemas.microsoft.com/office/powerpoint/2010/main" val="10087363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311700" y="391350"/>
            <a:ext cx="892374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APPENDIX (code for breast </a:t>
            </a:r>
            <a:r>
              <a:rPr lang="en-US" altLang="zh-CN" dirty="0" err="1">
                <a:latin typeface="Times New Roman" charset="0"/>
                <a:ea typeface="Times New Roman" charset="0"/>
                <a:cs typeface="Times New Roman" charset="0"/>
              </a:rPr>
              <a:t>cancerClassification</a:t>
            </a:r>
            <a:r>
              <a:rPr lang="en-US" altLang="zh-CN" dirty="0">
                <a:latin typeface="Times New Roman" charset="0"/>
                <a:ea typeface="Times New Roman" charset="0"/>
                <a:cs typeface="Times New Roman" charset="0"/>
              </a:rPr>
              <a:t> in R)</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976" y="1155615"/>
            <a:ext cx="7731512" cy="3682172"/>
          </a:xfrm>
          <a:prstGeom prst="rect">
            <a:avLst/>
          </a:prstGeom>
        </p:spPr>
      </p:pic>
    </p:spTree>
    <p:extLst>
      <p:ext uri="{BB962C8B-B14F-4D97-AF65-F5344CB8AC3E}">
        <p14:creationId xmlns:p14="http://schemas.microsoft.com/office/powerpoint/2010/main" val="1551833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1938800" y="1580275"/>
            <a:ext cx="5371500" cy="25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smtClean="0">
                <a:solidFill>
                  <a:srgbClr val="BE3D3D"/>
                </a:solidFill>
                <a:latin typeface="Times New Roman" charset="0"/>
                <a:ea typeface="Times New Roman" charset="0"/>
                <a:cs typeface="Times New Roman" charset="0"/>
              </a:rPr>
              <a:t>Introduction</a:t>
            </a:r>
            <a:endParaRPr sz="7200"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751453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30"/>
          <p:cNvSpPr txBox="1">
            <a:spLocks noGrp="1"/>
          </p:cNvSpPr>
          <p:nvPr>
            <p:ph type="title"/>
          </p:nvPr>
        </p:nvSpPr>
        <p:spPr>
          <a:xfrm>
            <a:off x="311700" y="938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BE3D3D"/>
                </a:solidFill>
                <a:latin typeface="Times New Roman" charset="0"/>
                <a:ea typeface="Times New Roman" charset="0"/>
                <a:cs typeface="Times New Roman" charset="0"/>
              </a:rPr>
              <a:t>Motivation</a:t>
            </a:r>
            <a:r>
              <a:rPr lang="en" dirty="0" smtClean="0">
                <a:solidFill>
                  <a:srgbClr val="BE3D3D"/>
                </a:solidFill>
                <a:latin typeface="Times New Roman" charset="0"/>
                <a:ea typeface="Times New Roman" charset="0"/>
                <a:cs typeface="Times New Roman" charset="0"/>
              </a:rPr>
              <a:t>:</a:t>
            </a:r>
            <a:endParaRPr dirty="0">
              <a:solidFill>
                <a:srgbClr val="BE3D3D"/>
              </a:solidFill>
              <a:latin typeface="Times New Roman" charset="0"/>
              <a:ea typeface="Times New Roman" charset="0"/>
              <a:cs typeface="Times New Roman" charset="0"/>
            </a:endParaRPr>
          </a:p>
          <a:p>
            <a:pPr marL="0" lvl="0" indent="0" algn="l" rtl="0">
              <a:spcBef>
                <a:spcPts val="0"/>
              </a:spcBef>
              <a:spcAft>
                <a:spcPts val="0"/>
              </a:spcAft>
              <a:buNone/>
            </a:pPr>
            <a:endParaRPr dirty="0">
              <a:latin typeface="Times New Roman" charset="0"/>
              <a:ea typeface="Times New Roman" charset="0"/>
              <a:cs typeface="Times New Roman" charset="0"/>
            </a:endParaRPr>
          </a:p>
        </p:txBody>
      </p:sp>
      <p:sp>
        <p:nvSpPr>
          <p:cNvPr id="143" name="Google Shape;143;p30"/>
          <p:cNvSpPr txBox="1">
            <a:spLocks noGrp="1"/>
          </p:cNvSpPr>
          <p:nvPr>
            <p:ph type="body" idx="1"/>
          </p:nvPr>
        </p:nvSpPr>
        <p:spPr>
          <a:xfrm>
            <a:off x="87538" y="719975"/>
            <a:ext cx="8681700" cy="4387500"/>
          </a:xfrm>
          <a:prstGeom prst="rect">
            <a:avLst/>
          </a:prstGeom>
        </p:spPr>
        <p:txBody>
          <a:bodyPr spcFirstLastPara="1" wrap="square" lIns="91425" tIns="91425" rIns="91425" bIns="91425" anchor="t" anchorCtr="0">
            <a:noAutofit/>
          </a:bodyPr>
          <a:lstStyle/>
          <a:p>
            <a:pPr marL="914400" lvl="0" indent="0">
              <a:spcBef>
                <a:spcPts val="1600"/>
              </a:spcBef>
              <a:spcAft>
                <a:spcPts val="1600"/>
              </a:spcAft>
              <a:buNone/>
            </a:pPr>
            <a:r>
              <a:rPr lang="en-US" altLang="zh-CN" dirty="0">
                <a:solidFill>
                  <a:schemeClr val="accent1"/>
                </a:solidFill>
                <a:latin typeface="Times New Roman" charset="0"/>
                <a:ea typeface="Times New Roman" charset="0"/>
                <a:cs typeface="Times New Roman" charset="0"/>
                <a:hlinkClick r:id="rId3" tooltip="Statistical classification"/>
              </a:rPr>
              <a:t>Classifying data</a:t>
            </a:r>
            <a:r>
              <a:rPr lang="en-US" altLang="zh-CN" dirty="0">
                <a:solidFill>
                  <a:schemeClr val="accent1"/>
                </a:solidFill>
                <a:latin typeface="Times New Roman" charset="0"/>
                <a:ea typeface="Times New Roman" charset="0"/>
                <a:cs typeface="Times New Roman" charset="0"/>
              </a:rPr>
              <a:t> is a common task in </a:t>
            </a:r>
            <a:r>
              <a:rPr lang="en-US" altLang="zh-CN" dirty="0">
                <a:solidFill>
                  <a:schemeClr val="accent1"/>
                </a:solidFill>
                <a:latin typeface="Times New Roman" charset="0"/>
                <a:ea typeface="Times New Roman" charset="0"/>
                <a:cs typeface="Times New Roman" charset="0"/>
                <a:hlinkClick r:id="rId4" tooltip="Machine learning"/>
              </a:rPr>
              <a:t>machine learning</a:t>
            </a:r>
            <a:r>
              <a:rPr lang="en-US" altLang="zh-CN" dirty="0" smtClean="0">
                <a:solidFill>
                  <a:schemeClr val="accent1"/>
                </a:solidFill>
                <a:latin typeface="Times New Roman" charset="0"/>
                <a:ea typeface="Times New Roman" charset="0"/>
                <a:cs typeface="Times New Roman" charset="0"/>
              </a:rPr>
              <a:t>.</a:t>
            </a:r>
          </a:p>
          <a:p>
            <a:pPr marL="914400" lvl="0" indent="0">
              <a:spcBef>
                <a:spcPts val="1600"/>
              </a:spcBef>
              <a:spcAft>
                <a:spcPts val="1600"/>
              </a:spcAft>
              <a:buNone/>
            </a:pPr>
            <a:r>
              <a:rPr lang="en-US" altLang="zh-CN" dirty="0">
                <a:solidFill>
                  <a:schemeClr val="accent1"/>
                </a:solidFill>
                <a:latin typeface="Times New Roman" charset="0"/>
                <a:ea typeface="Times New Roman" charset="0"/>
                <a:cs typeface="Times New Roman" charset="0"/>
                <a:hlinkClick r:id="rId5" tooltip="Linear classifier"/>
              </a:rPr>
              <a:t>linear </a:t>
            </a:r>
            <a:r>
              <a:rPr lang="en-US" altLang="zh-CN" dirty="0" smtClean="0">
                <a:solidFill>
                  <a:schemeClr val="accent1"/>
                </a:solidFill>
                <a:latin typeface="Times New Roman" charset="0"/>
                <a:ea typeface="Times New Roman" charset="0"/>
                <a:cs typeface="Times New Roman" charset="0"/>
                <a:hlinkClick r:id="rId5" tooltip="Linear classifier"/>
              </a:rPr>
              <a:t>classifier</a:t>
            </a:r>
            <a:r>
              <a:rPr lang="en-US" altLang="zh-CN" dirty="0" smtClean="0">
                <a:solidFill>
                  <a:schemeClr val="accent1"/>
                </a:solidFill>
                <a:latin typeface="Times New Roman" charset="0"/>
                <a:ea typeface="Times New Roman" charset="0"/>
                <a:cs typeface="Times New Roman" charset="0"/>
              </a:rPr>
              <a:t>:</a:t>
            </a:r>
          </a:p>
          <a:p>
            <a:pPr marL="914400" lvl="0" indent="0">
              <a:spcBef>
                <a:spcPts val="1600"/>
              </a:spcBef>
              <a:spcAft>
                <a:spcPts val="1600"/>
              </a:spcAft>
              <a:buNone/>
            </a:pPr>
            <a:r>
              <a:rPr lang="en-US" altLang="zh-CN" dirty="0">
                <a:solidFill>
                  <a:schemeClr val="accent1"/>
                </a:solidFill>
                <a:latin typeface="Times New Roman" charset="0"/>
                <a:ea typeface="Times New Roman" charset="0"/>
                <a:cs typeface="Times New Roman" charset="0"/>
              </a:rPr>
              <a:t>Suppose some given data points each belong to one of two classes, and the goal is to decide which class a </a:t>
            </a:r>
            <a:r>
              <a:rPr lang="en-US" altLang="zh-CN" i="1" dirty="0">
                <a:solidFill>
                  <a:schemeClr val="accent1"/>
                </a:solidFill>
                <a:latin typeface="Times New Roman" charset="0"/>
                <a:ea typeface="Times New Roman" charset="0"/>
                <a:cs typeface="Times New Roman" charset="0"/>
              </a:rPr>
              <a:t>new</a:t>
            </a:r>
            <a:r>
              <a:rPr lang="en-US" altLang="zh-CN" dirty="0">
                <a:solidFill>
                  <a:schemeClr val="accent1"/>
                </a:solidFill>
                <a:latin typeface="Times New Roman" charset="0"/>
                <a:ea typeface="Times New Roman" charset="0"/>
                <a:cs typeface="Times New Roman" charset="0"/>
              </a:rPr>
              <a:t> </a:t>
            </a:r>
            <a:r>
              <a:rPr lang="en-US" altLang="zh-CN" dirty="0">
                <a:solidFill>
                  <a:schemeClr val="accent1"/>
                </a:solidFill>
                <a:latin typeface="Times New Roman" charset="0"/>
                <a:ea typeface="Times New Roman" charset="0"/>
                <a:cs typeface="Times New Roman" charset="0"/>
                <a:hlinkClick r:id="rId6" tooltip="Data point"/>
              </a:rPr>
              <a:t>data point</a:t>
            </a:r>
            <a:r>
              <a:rPr lang="en-US" altLang="zh-CN" dirty="0">
                <a:solidFill>
                  <a:schemeClr val="accent1"/>
                </a:solidFill>
                <a:latin typeface="Times New Roman" charset="0"/>
                <a:ea typeface="Times New Roman" charset="0"/>
                <a:cs typeface="Times New Roman" charset="0"/>
              </a:rPr>
              <a:t> will be in. In the case of support-vector machines, a data point is viewed as </a:t>
            </a:r>
            <a:r>
              <a:rPr lang="en-US" altLang="zh-CN" dirty="0" smtClean="0">
                <a:solidFill>
                  <a:schemeClr val="accent1"/>
                </a:solidFill>
                <a:latin typeface="Times New Roman" charset="0"/>
                <a:ea typeface="Times New Roman" charset="0"/>
                <a:cs typeface="Times New Roman" charset="0"/>
              </a:rPr>
              <a:t>a</a:t>
            </a:r>
            <a:r>
              <a:rPr lang="zh-CN" altLang="en-US" dirty="0" smtClean="0">
                <a:solidFill>
                  <a:schemeClr val="accent1"/>
                </a:solidFill>
                <a:latin typeface="Times New Roman" charset="0"/>
                <a:ea typeface="Times New Roman" charset="0"/>
                <a:cs typeface="Times New Roman" charset="0"/>
              </a:rPr>
              <a:t> </a:t>
            </a:r>
            <a:r>
              <a:rPr lang="en-US" altLang="zh-CN" dirty="0" smtClean="0">
                <a:solidFill>
                  <a:schemeClr val="accent1"/>
                </a:solidFill>
                <a:latin typeface="Times New Roman" charset="0"/>
                <a:ea typeface="Times New Roman" charset="0"/>
                <a:cs typeface="Times New Roman" charset="0"/>
              </a:rPr>
              <a:t>p-dimension vector (a list of p number), </a:t>
            </a:r>
            <a:r>
              <a:rPr lang="en-US" altLang="zh-CN" dirty="0">
                <a:solidFill>
                  <a:schemeClr val="accent1"/>
                </a:solidFill>
                <a:latin typeface="Times New Roman" charset="0"/>
                <a:ea typeface="Times New Roman" charset="0"/>
                <a:cs typeface="Times New Roman" charset="0"/>
              </a:rPr>
              <a:t>and we want to know whether we can separate such points with </a:t>
            </a:r>
            <a:r>
              <a:rPr lang="en-US" altLang="zh-CN" dirty="0" smtClean="0">
                <a:solidFill>
                  <a:schemeClr val="accent1"/>
                </a:solidFill>
                <a:latin typeface="Times New Roman" charset="0"/>
                <a:ea typeface="Times New Roman" charset="0"/>
                <a:cs typeface="Times New Roman" charset="0"/>
              </a:rPr>
              <a:t>a (p-1)dimension </a:t>
            </a:r>
            <a:r>
              <a:rPr lang="en-US" altLang="zh-CN" dirty="0">
                <a:solidFill>
                  <a:schemeClr val="accent1"/>
                </a:solidFill>
                <a:latin typeface="Times New Roman" charset="0"/>
                <a:ea typeface="Times New Roman" charset="0"/>
                <a:cs typeface="Times New Roman" charset="0"/>
                <a:hlinkClick r:id="rId7" tooltip="Hyperplane"/>
              </a:rPr>
              <a:t>hyperplane</a:t>
            </a:r>
            <a:r>
              <a:rPr lang="en-US" altLang="zh-CN" dirty="0">
                <a:solidFill>
                  <a:schemeClr val="accent1"/>
                </a:solidFill>
                <a:latin typeface="Times New Roman" charset="0"/>
                <a:ea typeface="Times New Roman" charset="0"/>
                <a:cs typeface="Times New Roman" charset="0"/>
              </a:rPr>
              <a:t>. </a:t>
            </a:r>
            <a:endParaRPr dirty="0">
              <a:solidFill>
                <a:schemeClr val="accent1"/>
              </a:solidFill>
              <a:latin typeface="Times New Roman" charset="0"/>
              <a:ea typeface="Times New Roman" charset="0"/>
              <a:cs typeface="Times New Roman" charset="0"/>
            </a:endParaRPr>
          </a:p>
        </p:txBody>
      </p:sp>
      <p:sp>
        <p:nvSpPr>
          <p:cNvPr id="35" name="文本框 34"/>
          <p:cNvSpPr txBox="1"/>
          <p:nvPr/>
        </p:nvSpPr>
        <p:spPr>
          <a:xfrm>
            <a:off x="143700" y="4638149"/>
            <a:ext cx="5754413" cy="307777"/>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Source: </a:t>
            </a:r>
            <a:r>
              <a:rPr lang="en-US" altLang="zh-CN" dirty="0">
                <a:latin typeface="Times New Roman" charset="0"/>
                <a:ea typeface="Times New Roman" charset="0"/>
                <a:cs typeface="Times New Roman" charset="0"/>
                <a:hlinkClick r:id="rId8"/>
              </a:rPr>
              <a:t>https://en.wikipedia.org/wiki/Support-vector_machine</a:t>
            </a:r>
            <a:endParaRPr kumimoji="1" lang="zh-CN" altLang="en-US" dirty="0">
              <a:latin typeface="Times New Roman" charset="0"/>
              <a:ea typeface="Times New Roman" charset="0"/>
              <a:cs typeface="Times New Roman"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0"/>
          <p:cNvSpPr txBox="1">
            <a:spLocks noGrp="1"/>
          </p:cNvSpPr>
          <p:nvPr>
            <p:ph type="title"/>
          </p:nvPr>
        </p:nvSpPr>
        <p:spPr>
          <a:xfrm>
            <a:off x="311700" y="93875"/>
            <a:ext cx="8520600" cy="626100"/>
          </a:xfrm>
          <a:prstGeom prst="rect">
            <a:avLst/>
          </a:prstGeom>
        </p:spPr>
        <p:txBody>
          <a:bodyPr spcFirstLastPara="1" wrap="square" lIns="91425" tIns="91425" rIns="91425" bIns="91425" anchor="t" anchorCtr="0">
            <a:noAutofit/>
          </a:bodyPr>
          <a:lstStyle/>
          <a:p>
            <a:r>
              <a:rPr lang="en-US" altLang="zh-CN" dirty="0">
                <a:latin typeface="Times New Roman" charset="0"/>
                <a:ea typeface="Times New Roman" charset="0"/>
                <a:cs typeface="Times New Roman" charset="0"/>
              </a:rPr>
              <a:t>What is Support Vector Machine?</a:t>
            </a:r>
            <a:br>
              <a:rPr lang="en-US" altLang="zh-CN" dirty="0">
                <a:latin typeface="Times New Roman" charset="0"/>
                <a:ea typeface="Times New Roman" charset="0"/>
                <a:cs typeface="Times New Roman" charset="0"/>
              </a:rPr>
            </a:br>
            <a:endParaRPr dirty="0">
              <a:latin typeface="Times New Roman" charset="0"/>
              <a:ea typeface="Times New Roman" charset="0"/>
              <a:cs typeface="Times New Roman" charset="0"/>
            </a:endParaRPr>
          </a:p>
        </p:txBody>
      </p:sp>
      <p:sp>
        <p:nvSpPr>
          <p:cNvPr id="143" name="Google Shape;143;p30"/>
          <p:cNvSpPr txBox="1">
            <a:spLocks noGrp="1"/>
          </p:cNvSpPr>
          <p:nvPr>
            <p:ph type="body" idx="1"/>
          </p:nvPr>
        </p:nvSpPr>
        <p:spPr>
          <a:xfrm>
            <a:off x="-181303" y="853982"/>
            <a:ext cx="8647385" cy="4387500"/>
          </a:xfrm>
          <a:prstGeom prst="rect">
            <a:avLst/>
          </a:prstGeom>
        </p:spPr>
        <p:txBody>
          <a:bodyPr spcFirstLastPara="1" wrap="square" lIns="91425" tIns="91425" rIns="91425" bIns="91425" anchor="t" anchorCtr="0">
            <a:noAutofit/>
          </a:bodyPr>
          <a:lstStyle/>
          <a:p>
            <a:pPr marL="914400" lvl="0" indent="0">
              <a:spcBef>
                <a:spcPts val="1600"/>
              </a:spcBef>
              <a:spcAft>
                <a:spcPts val="1600"/>
              </a:spcAft>
              <a:buNone/>
            </a:pPr>
            <a:r>
              <a:rPr lang="en-US" altLang="zh-CN" dirty="0">
                <a:solidFill>
                  <a:schemeClr val="accent1"/>
                </a:solidFill>
                <a:latin typeface="Times New Roman" charset="0"/>
                <a:ea typeface="Times New Roman" charset="0"/>
                <a:cs typeface="Times New Roman" charset="0"/>
              </a:rPr>
              <a:t>The objective of the support vector machine algorithm is to find a hyperplane in an N-dimensional space(N — the number of features) that distinctly classifies the data points.</a:t>
            </a:r>
            <a:endParaRPr dirty="0">
              <a:solidFill>
                <a:schemeClr val="accent1"/>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787" y="2077938"/>
            <a:ext cx="5667704" cy="2653137"/>
          </a:xfrm>
          <a:prstGeom prst="rect">
            <a:avLst/>
          </a:prstGeom>
        </p:spPr>
      </p:pic>
      <p:sp>
        <p:nvSpPr>
          <p:cNvPr id="8" name="文本框 7"/>
          <p:cNvSpPr txBox="1"/>
          <p:nvPr/>
        </p:nvSpPr>
        <p:spPr>
          <a:xfrm>
            <a:off x="135817" y="4731075"/>
            <a:ext cx="5754413" cy="307777"/>
          </a:xfrm>
          <a:prstGeom prst="rect">
            <a:avLst/>
          </a:prstGeom>
          <a:noFill/>
        </p:spPr>
        <p:txBody>
          <a:bodyPr wrap="square" rtlCol="0">
            <a:spAutoFit/>
          </a:bodyPr>
          <a:lstStyle/>
          <a:p>
            <a:r>
              <a:rPr kumimoji="1" lang="en-US" altLang="zh-CN" dirty="0" smtClean="0">
                <a:latin typeface="Times New Roman" charset="0"/>
                <a:ea typeface="Times New Roman" charset="0"/>
                <a:cs typeface="Times New Roman" charset="0"/>
              </a:rPr>
              <a:t>Source: </a:t>
            </a:r>
            <a:r>
              <a:rPr lang="en-US" altLang="zh-CN" dirty="0">
                <a:latin typeface="Times New Roman" charset="0"/>
                <a:ea typeface="Times New Roman" charset="0"/>
                <a:cs typeface="Times New Roman" charset="0"/>
                <a:hlinkClick r:id="rId4"/>
              </a:rPr>
              <a:t>https://en.wikipedia.org/wiki/Support-vector_machine</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98167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1938800" y="1580275"/>
            <a:ext cx="5371500" cy="25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200" dirty="0" smtClean="0">
                <a:solidFill>
                  <a:srgbClr val="BE3D3D"/>
                </a:solidFill>
                <a:latin typeface="Times New Roman" charset="0"/>
                <a:ea typeface="Times New Roman" charset="0"/>
                <a:cs typeface="Times New Roman" charset="0"/>
              </a:rPr>
              <a:t>SVM Model</a:t>
            </a:r>
            <a:endParaRPr sz="7200" dirty="0">
              <a:solidFill>
                <a:srgbClr val="BE3D3D"/>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90301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1793</TotalTime>
  <Words>1107</Words>
  <Application>Microsoft Macintosh PowerPoint</Application>
  <PresentationFormat>全屏显示(16:9)</PresentationFormat>
  <Paragraphs>199</Paragraphs>
  <Slides>51</Slides>
  <Notes>48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51</vt:i4>
      </vt:variant>
    </vt:vector>
  </HeadingPairs>
  <TitlesOfParts>
    <vt:vector size="58" baseType="lpstr">
      <vt:lpstr>Lato</vt:lpstr>
      <vt:lpstr>Playfair Display</vt:lpstr>
      <vt:lpstr>Times New Roman</vt:lpstr>
      <vt:lpstr>Wingdings</vt:lpstr>
      <vt:lpstr>Arial</vt:lpstr>
      <vt:lpstr>Coral</vt:lpstr>
      <vt:lpstr>Coral</vt:lpstr>
      <vt:lpstr>SVM vs GLM</vt:lpstr>
      <vt:lpstr>Content</vt:lpstr>
      <vt:lpstr>Background</vt:lpstr>
      <vt:lpstr>Background:    </vt:lpstr>
      <vt:lpstr>Vladimir Naumovich Vapnik  </vt:lpstr>
      <vt:lpstr>Introduction</vt:lpstr>
      <vt:lpstr>Motivation: </vt:lpstr>
      <vt:lpstr>What is Support Vector Machine? </vt:lpstr>
      <vt:lpstr>SVM Model</vt:lpstr>
      <vt:lpstr>Hard margin SVM</vt:lpstr>
      <vt:lpstr>Hard margin SVM</vt:lpstr>
      <vt:lpstr>Soft margin SVM</vt:lpstr>
      <vt:lpstr>Kernel trick</vt:lpstr>
      <vt:lpstr>Kernel Function</vt:lpstr>
      <vt:lpstr>Kernel Function</vt:lpstr>
      <vt:lpstr>Polynomial kernel</vt:lpstr>
      <vt:lpstr>Polynomial kernel</vt:lpstr>
      <vt:lpstr>Polynomial kernel</vt:lpstr>
      <vt:lpstr>Radial Basis Function (RBF)</vt:lpstr>
      <vt:lpstr>Radial Basis Function (RBF)</vt:lpstr>
      <vt:lpstr>PowerPoint 演示文稿</vt:lpstr>
      <vt:lpstr>Variables</vt:lpstr>
      <vt:lpstr>Correlation test</vt:lpstr>
      <vt:lpstr>PowerPoint 演示文稿</vt:lpstr>
      <vt:lpstr>PowerPoint 演示文稿</vt:lpstr>
      <vt:lpstr>Data Processing </vt:lpstr>
      <vt:lpstr>Data Processing</vt:lpstr>
      <vt:lpstr>Data Processing</vt:lpstr>
      <vt:lpstr>Data Processing</vt:lpstr>
      <vt:lpstr>k-Fold Cross-Validation</vt:lpstr>
      <vt:lpstr>k-Fold Cross-Validation</vt:lpstr>
      <vt:lpstr>Generalized Linear Model</vt:lpstr>
      <vt:lpstr>Generalized Linear Model</vt:lpstr>
      <vt:lpstr>SVM output</vt:lpstr>
      <vt:lpstr>Data points</vt:lpstr>
      <vt:lpstr>Best tune</vt:lpstr>
      <vt:lpstr>Best tune</vt:lpstr>
      <vt:lpstr>Model Comparison </vt:lpstr>
      <vt:lpstr>Model Comparison </vt:lpstr>
      <vt:lpstr>Model Comparison </vt:lpstr>
      <vt:lpstr>Summary</vt:lpstr>
      <vt:lpstr>Pros and cons of SVM </vt:lpstr>
      <vt:lpstr>Pros and cons of SVM </vt:lpstr>
      <vt:lpstr>Why SVM is better for this data set</vt:lpstr>
      <vt:lpstr>Reference</vt:lpstr>
      <vt:lpstr>APPENDIX (code for breast cancerClassification in R) </vt:lpstr>
      <vt:lpstr>APPENDIX (code for breast cancerClassification in R) </vt:lpstr>
      <vt:lpstr>APPENDIX (code for breast cancerClassification in R) </vt:lpstr>
      <vt:lpstr>APPENDIX (code for breast cancerClassification in R) </vt:lpstr>
      <vt:lpstr>APPENDIX (code for breast cancerClassification in R) </vt:lpstr>
      <vt:lpstr>APPENDIX (code for breast cancerClassification in R) </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SVM</dc:title>
  <cp:lastModifiedBy>Microsoft Office 用户</cp:lastModifiedBy>
  <cp:revision>36</cp:revision>
  <dcterms:modified xsi:type="dcterms:W3CDTF">2020-05-11T02:43:47Z</dcterms:modified>
</cp:coreProperties>
</file>